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333" r:id="rId4"/>
    <p:sldId id="338" r:id="rId5"/>
    <p:sldId id="337" r:id="rId6"/>
    <p:sldId id="334" r:id="rId7"/>
    <p:sldId id="339" r:id="rId8"/>
    <p:sldId id="340" r:id="rId9"/>
    <p:sldId id="341" r:id="rId10"/>
    <p:sldId id="342" r:id="rId11"/>
    <p:sldId id="343" r:id="rId12"/>
    <p:sldId id="344" r:id="rId13"/>
    <p:sldId id="347" r:id="rId14"/>
    <p:sldId id="346" r:id="rId15"/>
    <p:sldId id="345" r:id="rId16"/>
    <p:sldId id="348" r:id="rId17"/>
    <p:sldId id="350" r:id="rId18"/>
    <p:sldId id="349" r:id="rId19"/>
    <p:sldId id="361" r:id="rId20"/>
    <p:sldId id="351" r:id="rId21"/>
    <p:sldId id="376" r:id="rId22"/>
    <p:sldId id="379" r:id="rId23"/>
    <p:sldId id="391" r:id="rId24"/>
    <p:sldId id="380" r:id="rId25"/>
    <p:sldId id="381" r:id="rId26"/>
    <p:sldId id="372" r:id="rId27"/>
    <p:sldId id="386" r:id="rId28"/>
    <p:sldId id="382" r:id="rId29"/>
    <p:sldId id="387" r:id="rId30"/>
    <p:sldId id="384" r:id="rId31"/>
    <p:sldId id="388" r:id="rId32"/>
    <p:sldId id="385" r:id="rId33"/>
    <p:sldId id="389" r:id="rId34"/>
    <p:sldId id="390" r:id="rId35"/>
    <p:sldId id="373" r:id="rId36"/>
    <p:sldId id="374" r:id="rId37"/>
    <p:sldId id="393" r:id="rId38"/>
    <p:sldId id="392" r:id="rId39"/>
    <p:sldId id="394" r:id="rId40"/>
    <p:sldId id="352" r:id="rId41"/>
    <p:sldId id="356" r:id="rId42"/>
    <p:sldId id="358" r:id="rId43"/>
    <p:sldId id="395" r:id="rId44"/>
    <p:sldId id="359" r:id="rId45"/>
    <p:sldId id="360" r:id="rId46"/>
    <p:sldId id="396" r:id="rId47"/>
    <p:sldId id="397" r:id="rId48"/>
    <p:sldId id="398" r:id="rId49"/>
    <p:sldId id="399" r:id="rId50"/>
    <p:sldId id="400" r:id="rId51"/>
    <p:sldId id="355" r:id="rId52"/>
    <p:sldId id="401" r:id="rId53"/>
    <p:sldId id="370" r:id="rId54"/>
    <p:sldId id="375" r:id="rId55"/>
    <p:sldId id="362" r:id="rId56"/>
    <p:sldId id="363" r:id="rId57"/>
    <p:sldId id="404" r:id="rId58"/>
    <p:sldId id="402" r:id="rId59"/>
    <p:sldId id="354" r:id="rId60"/>
    <p:sldId id="357" r:id="rId61"/>
    <p:sldId id="403" r:id="rId62"/>
    <p:sldId id="353" r:id="rId63"/>
    <p:sldId id="364" r:id="rId64"/>
    <p:sldId id="365" r:id="rId65"/>
    <p:sldId id="366" r:id="rId66"/>
    <p:sldId id="367" r:id="rId67"/>
    <p:sldId id="368" r:id="rId68"/>
    <p:sldId id="369" r:id="rId69"/>
    <p:sldId id="327" r:id="rId7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4637"/>
  </p:normalViewPr>
  <p:slideViewPr>
    <p:cSldViewPr snapToGrid="0" snapToObjects="1">
      <p:cViewPr varScale="1">
        <p:scale>
          <a:sx n="93" d="100"/>
          <a:sy n="93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fka.apache.org/documentation/#topicconfig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rimzi.io/2018/07/30/running-kafka-on-dedicated-nodes.html" TargetMode="External"/><Relationship Id="rId2" Type="http://schemas.openxmlformats.org/officeDocument/2006/relationships/hyperlink" Target="https://kubernetes.io/docs/concepts/configuration/assign-pod-node/#affinity-and-anti-affinit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rimzi.io/2018/07/30/running-kafka-on-dedicated-nodes.html" TargetMode="External"/><Relationship Id="rId2" Type="http://schemas.openxmlformats.org/officeDocument/2006/relationships/hyperlink" Target="https://kubernetes.io/docs/concepts/configuration/taint-and-toleration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loudurable.com/blog/kafka-architecture-log-compaction/index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oudurable.com/blog/kafka-architecture-log-compaction/index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urable.com/blog/kafka-architecture-log-compaction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cloudurable.com/blog/kafka-architecture-log-compaction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etheus.io/" TargetMode="External"/><Relationship Id="rId2" Type="http://schemas.openxmlformats.org/officeDocument/2006/relationships/hyperlink" Target="https://github.com/linkedin/kafka-monitor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3.2.2/kafka/monitoring.html#server-metric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current/kafka/monitoring.html" TargetMode="External"/><Relationship Id="rId2" Type="http://schemas.openxmlformats.org/officeDocument/2006/relationships/hyperlink" Target="https://www.datadoghq.com/blog/monitoring-kafka-performance-metrics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mzi" TargetMode="External"/><Relationship Id="rId2" Type="http://schemas.openxmlformats.org/officeDocument/2006/relationships/hyperlink" Target="http://strimzi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trimzi@redhat.com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</a:t>
            </a:r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Strimzi</a:t>
            </a:r>
            <a:endParaRPr lang="pl-PL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pl-PL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49" name="Freeform: Shape 4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E07CE-1FBD-AB49-A5FE-7A2B09A4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2216203"/>
            <a:ext cx="4047843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683745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Storage </a:t>
            </a:r>
            <a:r>
              <a:rPr lang="pl-PL" dirty="0" err="1">
                <a:solidFill>
                  <a:schemeClr val="bg1"/>
                </a:solidFill>
              </a:rPr>
              <a:t>Modes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95208C-0CD2-C740-9F2E-5ECA747C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9653" y="1825625"/>
            <a:ext cx="9012694" cy="4351338"/>
          </a:xfrm>
        </p:spPr>
      </p:pic>
    </p:spTree>
    <p:extLst>
      <p:ext uri="{BB962C8B-B14F-4D97-AF65-F5344CB8AC3E}">
        <p14:creationId xmlns:p14="http://schemas.microsoft.com/office/powerpoint/2010/main" val="316360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Connecting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Clients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00EA77-BE0E-494A-8B57-C2BB0F2F0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01794"/>
            <a:ext cx="10515600" cy="2199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F5628F-0461-C644-A2EE-3D24E1125620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50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1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Install Kafka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Scaling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5628F-0461-C644-A2EE-3D24E1125620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Increase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count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accent2"/>
                </a:solidFill>
              </a:rPr>
              <a:t>spec.kafka.replicas</a:t>
            </a:r>
            <a:r>
              <a:rPr lang="pl-PL" dirty="0"/>
              <a:t>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Reassign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: </a:t>
            </a:r>
            <a:r>
              <a:rPr lang="pl-PL" dirty="0">
                <a:solidFill>
                  <a:schemeClr val="accent2"/>
                </a:solidFill>
              </a:rPr>
              <a:t>./bin/</a:t>
            </a:r>
            <a:r>
              <a:rPr lang="pl-PL" dirty="0" err="1">
                <a:solidFill>
                  <a:schemeClr val="accent2"/>
                </a:solidFill>
              </a:rPr>
              <a:t>kafka-reassign-partitions.sh</a:t>
            </a:r>
            <a:endParaRPr lang="pl-PL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68B06-E5A0-0247-A2AA-A4289CAE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12" y="3026080"/>
            <a:ext cx="6025776" cy="31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0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2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Scaling Kafka Brokers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29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Rolling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5628F-0461-C644-A2EE-3D24E1125620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Rolling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Watched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resource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Apply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</a:t>
            </a:r>
            <a:r>
              <a:rPr lang="pl-PL" dirty="0">
                <a:solidFill>
                  <a:schemeClr val="bg1"/>
                </a:solidFill>
              </a:rPr>
              <a:t> to Kafka </a:t>
            </a:r>
            <a:r>
              <a:rPr lang="pl-PL" dirty="0" err="1">
                <a:solidFill>
                  <a:schemeClr val="bg1"/>
                </a:solidFill>
              </a:rPr>
              <a:t>StatefulSet</a:t>
            </a:r>
            <a:r>
              <a:rPr lang="pl-PL" dirty="0">
                <a:solidFill>
                  <a:schemeClr val="bg1"/>
                </a:solidFill>
              </a:rPr>
              <a:t> spec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Starting</a:t>
            </a:r>
            <a:r>
              <a:rPr lang="pl-PL" dirty="0">
                <a:solidFill>
                  <a:schemeClr val="bg1"/>
                </a:solidFill>
              </a:rPr>
              <a:t> from pod 0, </a:t>
            </a:r>
            <a:r>
              <a:rPr lang="pl-PL" dirty="0" err="1">
                <a:solidFill>
                  <a:schemeClr val="bg1"/>
                </a:solidFill>
              </a:rPr>
              <a:t>delete</a:t>
            </a:r>
            <a:r>
              <a:rPr lang="pl-PL" dirty="0">
                <a:solidFill>
                  <a:schemeClr val="bg1"/>
                </a:solidFill>
              </a:rPr>
              <a:t> the pod and </a:t>
            </a:r>
            <a:r>
              <a:rPr lang="pl-PL" dirty="0" err="1">
                <a:solidFill>
                  <a:schemeClr val="bg1"/>
                </a:solidFill>
              </a:rPr>
              <a:t>allow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StatefulSet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recreate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>
                <a:solidFill>
                  <a:schemeClr val="bg1"/>
                </a:solidFill>
              </a:rPr>
              <a:t>Kafka pod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generate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broker.config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started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Wait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until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readiness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check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good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Repeat</a:t>
            </a:r>
            <a:r>
              <a:rPr lang="pl-PL" dirty="0">
                <a:solidFill>
                  <a:schemeClr val="bg1"/>
                </a:solidFill>
              </a:rPr>
              <a:t> from step 3 for the </a:t>
            </a:r>
            <a:r>
              <a:rPr lang="pl-PL" dirty="0" err="1">
                <a:solidFill>
                  <a:schemeClr val="bg1"/>
                </a:solidFill>
              </a:rPr>
              <a:t>next</a:t>
            </a:r>
            <a:r>
              <a:rPr lang="pl-PL" dirty="0">
                <a:solidFill>
                  <a:schemeClr val="bg1"/>
                </a:solidFill>
              </a:rPr>
              <a:t> pod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5566FA-66C6-BB46-A5B0-DE7DC2B75DC7}"/>
              </a:ext>
            </a:extLst>
          </p:cNvPr>
          <p:cNvCxnSpPr/>
          <p:nvPr/>
        </p:nvCxnSpPr>
        <p:spPr>
          <a:xfrm flipV="1">
            <a:off x="448235" y="3429000"/>
            <a:ext cx="0" cy="22098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28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3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Kafka Configuration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144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options</a:t>
            </a:r>
            <a:r>
              <a:rPr lang="pl-PL" dirty="0">
                <a:solidFill>
                  <a:schemeClr val="bg1"/>
                </a:solidFill>
              </a:rPr>
              <a:t>: </a:t>
            </a:r>
            <a:r>
              <a:rPr lang="pl-PL" dirty="0">
                <a:hlinkClick r:id="rId2"/>
              </a:rPr>
              <a:t>https://kafka.apache.org/documentation/#topicconfigs</a:t>
            </a:r>
            <a:endParaRPr lang="pl-PL" dirty="0"/>
          </a:p>
          <a:p>
            <a:r>
              <a:rPr lang="pl-PL" dirty="0">
                <a:solidFill>
                  <a:schemeClr val="bg1"/>
                </a:solidFill>
              </a:rPr>
              <a:t>We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do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manually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bin/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kafka-configs.sh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zookeeper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localhost:2181 --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entity-type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topics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entity-name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kafka-topic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--alter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add-config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max.message.bytes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=128000</a:t>
            </a:r>
            <a:endParaRPr lang="pl-PL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Or with </a:t>
            </a: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help</a:t>
            </a:r>
            <a:endParaRPr lang="pl-PL" dirty="0">
              <a:solidFill>
                <a:schemeClr val="bg1"/>
              </a:solidFill>
            </a:endParaRPr>
          </a:p>
          <a:p>
            <a:pPr lvl="1"/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D1325-56BC-E344-9403-BA403F55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849059"/>
            <a:ext cx="3647622" cy="28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4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Topic Configuration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286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EB68F-F389-D549-96B8-DE7E1A445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634" b="128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for HA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6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problems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solves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Definition</a:t>
            </a:r>
          </a:p>
          <a:p>
            <a:r>
              <a:rPr lang="pl-PL" dirty="0" err="1">
                <a:solidFill>
                  <a:schemeClr val="bg1"/>
                </a:solidFill>
              </a:rPr>
              <a:t>Concept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Examples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for High </a:t>
            </a:r>
            <a:r>
              <a:rPr lang="pl-PL" dirty="0" err="1">
                <a:solidFill>
                  <a:schemeClr val="bg1"/>
                </a:solidFill>
              </a:rPr>
              <a:t>Availability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Consistency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Replication Factor</a:t>
            </a:r>
          </a:p>
          <a:p>
            <a:r>
              <a:rPr lang="pl-PL" dirty="0" err="1">
                <a:solidFill>
                  <a:schemeClr val="bg1"/>
                </a:solidFill>
              </a:rPr>
              <a:t>Acknowledgements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Retries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Minimum In-sync Replicas</a:t>
            </a:r>
          </a:p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12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Replication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default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one. For high </a:t>
            </a:r>
            <a:r>
              <a:rPr lang="pl-PL" dirty="0" err="1">
                <a:solidFill>
                  <a:schemeClr val="bg1"/>
                </a:solidFill>
              </a:rPr>
              <a:t>availability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systems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recommendation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to set the </a:t>
            </a:r>
            <a:r>
              <a:rPr lang="pl-PL" dirty="0" err="1">
                <a:solidFill>
                  <a:schemeClr val="bg1"/>
                </a:solidFill>
              </a:rPr>
              <a:t>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three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three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r>
              <a:rPr lang="pl-PL" dirty="0">
                <a:solidFill>
                  <a:schemeClr val="bg1"/>
                </a:solidFill>
              </a:rPr>
              <a:t>.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F7293-E4BF-FC4F-B92A-6E7523596375}"/>
              </a:ext>
            </a:extLst>
          </p:cNvPr>
          <p:cNvSpPr txBox="1"/>
          <p:nvPr/>
        </p:nvSpPr>
        <p:spPr>
          <a:xfrm>
            <a:off x="838200" y="3585795"/>
            <a:ext cx="10515600" cy="156966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chemeClr val="accent1"/>
                </a:solidFill>
              </a:rPr>
              <a:t>replication.factor</a:t>
            </a:r>
            <a:r>
              <a:rPr lang="pl-PL" sz="2400" dirty="0">
                <a:solidFill>
                  <a:schemeClr val="accent1"/>
                </a:solidFill>
              </a:rPr>
              <a:t>: 3</a:t>
            </a:r>
          </a:p>
          <a:p>
            <a:r>
              <a:rPr lang="pl-PL" sz="2400" dirty="0" err="1">
                <a:solidFill>
                  <a:schemeClr val="accent1"/>
                </a:solidFill>
              </a:rPr>
              <a:t>default.replication.factor</a:t>
            </a:r>
            <a:r>
              <a:rPr lang="pl-PL" sz="2400" dirty="0">
                <a:solidFill>
                  <a:schemeClr val="accent1"/>
                </a:solidFill>
              </a:rPr>
              <a:t>: 3</a:t>
            </a:r>
          </a:p>
          <a:p>
            <a:r>
              <a:rPr lang="pl-PL" sz="2400" dirty="0" err="1">
                <a:solidFill>
                  <a:schemeClr val="accent1"/>
                </a:solidFill>
              </a:rPr>
              <a:t>offsets.topic.replication.factor</a:t>
            </a:r>
            <a:r>
              <a:rPr lang="pl-PL" sz="2400" dirty="0">
                <a:solidFill>
                  <a:schemeClr val="accent1"/>
                </a:solidFill>
              </a:rPr>
              <a:t>: 3</a:t>
            </a:r>
          </a:p>
          <a:p>
            <a:endParaRPr lang="pl-PL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6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Acknowledgements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configuring</a:t>
            </a:r>
            <a:r>
              <a:rPr lang="pl-PL" dirty="0">
                <a:solidFill>
                  <a:schemeClr val="bg1"/>
                </a:solidFill>
              </a:rPr>
              <a:t> a Kafka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choose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how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commit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before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acknowledged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the </a:t>
            </a:r>
            <a:r>
              <a:rPr lang="pl-PL" dirty="0" err="1">
                <a:solidFill>
                  <a:schemeClr val="accent2"/>
                </a:solidFill>
              </a:rPr>
              <a:t>acks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property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Values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>
                <a:solidFill>
                  <a:schemeClr val="bg1"/>
                </a:solidFill>
              </a:rPr>
              <a:t>Set </a:t>
            </a:r>
            <a:r>
              <a:rPr lang="pl-PL" dirty="0" err="1">
                <a:solidFill>
                  <a:schemeClr val="bg1"/>
                </a:solidFill>
              </a:rPr>
              <a:t>acks</a:t>
            </a:r>
            <a:r>
              <a:rPr lang="pl-PL" dirty="0">
                <a:solidFill>
                  <a:schemeClr val="bg1"/>
                </a:solidFill>
              </a:rPr>
              <a:t> to 0 (</a:t>
            </a:r>
            <a:r>
              <a:rPr lang="pl-PL" dirty="0" err="1">
                <a:solidFill>
                  <a:schemeClr val="bg1"/>
                </a:solidFill>
              </a:rPr>
              <a:t>immediately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acknowledge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without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waiting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commit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r>
              <a:rPr lang="pl-PL" dirty="0">
                <a:solidFill>
                  <a:schemeClr val="bg1"/>
                </a:solidFill>
              </a:rPr>
              <a:t>1 (</a:t>
            </a:r>
            <a:r>
              <a:rPr lang="pl-PL" dirty="0" err="1">
                <a:solidFill>
                  <a:schemeClr val="bg1"/>
                </a:solidFill>
              </a:rPr>
              <a:t>acknowledge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the leader </a:t>
            </a:r>
            <a:r>
              <a:rPr lang="pl-PL" dirty="0" err="1">
                <a:solidFill>
                  <a:schemeClr val="bg1"/>
                </a:solidFill>
              </a:rPr>
              <a:t>commits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), </a:t>
            </a:r>
          </a:p>
          <a:p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 (</a:t>
            </a:r>
            <a:r>
              <a:rPr lang="pl-PL" dirty="0" err="1">
                <a:solidFill>
                  <a:schemeClr val="bg1"/>
                </a:solidFill>
              </a:rPr>
              <a:t>acknowledge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in-</a:t>
            </a:r>
            <a:r>
              <a:rPr lang="pl-PL" dirty="0" err="1">
                <a:solidFill>
                  <a:schemeClr val="bg1"/>
                </a:solidFill>
              </a:rPr>
              <a:t>sync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committed</a:t>
            </a:r>
            <a:r>
              <a:rPr lang="pl-PL" dirty="0">
                <a:solidFill>
                  <a:schemeClr val="bg1"/>
                </a:solidFill>
              </a:rPr>
              <a:t>) </a:t>
            </a:r>
            <a:r>
              <a:rPr lang="pl-PL" dirty="0" err="1">
                <a:solidFill>
                  <a:schemeClr val="bg1"/>
                </a:solidFill>
              </a:rPr>
              <a:t>according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requirements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Setting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acks</a:t>
            </a:r>
            <a:r>
              <a:rPr lang="pl-PL" dirty="0">
                <a:solidFill>
                  <a:schemeClr val="bg1"/>
                </a:solidFill>
              </a:rPr>
              <a:t> to 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provides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highest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consistency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guarantee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expense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slower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writes</a:t>
            </a:r>
            <a:r>
              <a:rPr lang="pl-PL" dirty="0">
                <a:solidFill>
                  <a:schemeClr val="bg1"/>
                </a:solidFill>
              </a:rPr>
              <a:t> to the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134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Retries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Configure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retries</a:t>
            </a:r>
            <a:r>
              <a:rPr lang="pl-PL" dirty="0">
                <a:solidFill>
                  <a:schemeClr val="bg1"/>
                </a:solidFill>
              </a:rPr>
              <a:t> on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. The </a:t>
            </a:r>
            <a:r>
              <a:rPr lang="pl-PL" dirty="0" err="1">
                <a:solidFill>
                  <a:schemeClr val="bg1"/>
                </a:solidFill>
              </a:rPr>
              <a:t>default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3,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often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low</a:t>
            </a:r>
            <a:r>
              <a:rPr lang="pl-PL" dirty="0">
                <a:solidFill>
                  <a:schemeClr val="bg1"/>
                </a:solidFill>
              </a:rPr>
              <a:t>. 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right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; for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where</a:t>
            </a:r>
            <a:r>
              <a:rPr lang="pl-PL" dirty="0">
                <a:solidFill>
                  <a:schemeClr val="bg1"/>
                </a:solidFill>
              </a:rPr>
              <a:t> data-</a:t>
            </a:r>
            <a:r>
              <a:rPr lang="pl-PL" dirty="0" err="1">
                <a:solidFill>
                  <a:schemeClr val="bg1"/>
                </a:solidFill>
              </a:rPr>
              <a:t>loss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cannot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tolerated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consider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Integer.MAX_VALUE</a:t>
            </a:r>
            <a:r>
              <a:rPr lang="pl-PL" dirty="0">
                <a:solidFill>
                  <a:schemeClr val="bg1"/>
                </a:solidFill>
              </a:rPr>
              <a:t> (</a:t>
            </a:r>
            <a:r>
              <a:rPr lang="pl-PL" dirty="0" err="1">
                <a:solidFill>
                  <a:schemeClr val="bg1"/>
                </a:solidFill>
              </a:rPr>
              <a:t>effectively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infinity</a:t>
            </a:r>
            <a:r>
              <a:rPr lang="pl-PL" dirty="0">
                <a:solidFill>
                  <a:schemeClr val="bg1"/>
                </a:solidFill>
              </a:rPr>
              <a:t>). </a:t>
            </a:r>
          </a:p>
        </p:txBody>
      </p:sp>
    </p:spTree>
    <p:extLst>
      <p:ext uri="{BB962C8B-B14F-4D97-AF65-F5344CB8AC3E}">
        <p14:creationId xmlns:p14="http://schemas.microsoft.com/office/powerpoint/2010/main" val="36700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Minimum In-</a:t>
            </a:r>
            <a:r>
              <a:rPr lang="pl-PL" dirty="0" err="1">
                <a:solidFill>
                  <a:schemeClr val="bg1"/>
                </a:solidFill>
              </a:rPr>
              <a:t>sync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set the minimum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in-</a:t>
            </a:r>
            <a:r>
              <a:rPr lang="pl-PL" dirty="0" err="1">
                <a:solidFill>
                  <a:schemeClr val="bg1"/>
                </a:solidFill>
              </a:rPr>
              <a:t>sync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ISRs</a:t>
            </a:r>
            <a:r>
              <a:rPr lang="pl-PL" dirty="0">
                <a:solidFill>
                  <a:schemeClr val="bg1"/>
                </a:solidFill>
              </a:rPr>
              <a:t>)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must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for the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successfully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the </a:t>
            </a:r>
            <a:r>
              <a:rPr lang="pl-PL" dirty="0" err="1">
                <a:solidFill>
                  <a:schemeClr val="accent1"/>
                </a:solidFill>
              </a:rPr>
              <a:t>min.insync.replicas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setting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1"/>
                </a:solidFill>
              </a:rPr>
              <a:t>min.insync.replicas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set to 2 and </a:t>
            </a:r>
            <a:r>
              <a:rPr lang="pl-PL" dirty="0" err="1">
                <a:solidFill>
                  <a:schemeClr val="bg1"/>
                </a:solidFill>
              </a:rPr>
              <a:t>acks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set to 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must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written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successfully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two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guarantees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lost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unless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both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hosts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also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means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 one of the </a:t>
            </a:r>
            <a:r>
              <a:rPr lang="pl-PL" dirty="0" err="1">
                <a:solidFill>
                  <a:schemeClr val="bg1"/>
                </a:solidFill>
              </a:rPr>
              <a:t>hosts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crashes</a:t>
            </a:r>
            <a:r>
              <a:rPr lang="pl-PL" dirty="0">
                <a:solidFill>
                  <a:schemeClr val="bg1"/>
                </a:solidFill>
              </a:rPr>
              <a:t>, the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no </a:t>
            </a:r>
            <a:r>
              <a:rPr lang="pl-PL" dirty="0" err="1">
                <a:solidFill>
                  <a:schemeClr val="bg1"/>
                </a:solidFill>
              </a:rPr>
              <a:t>longer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writes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70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Kafka mirroring </a:t>
            </a:r>
            <a:r>
              <a:rPr lang="pl-PL" dirty="0" err="1">
                <a:solidFill>
                  <a:schemeClr val="bg1"/>
                </a:solidFill>
              </a:rPr>
              <a:t>enables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maintaining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r>
              <a:rPr lang="pl-PL" dirty="0">
                <a:solidFill>
                  <a:schemeClr val="bg1"/>
                </a:solidFill>
              </a:rPr>
              <a:t> -&gt; </a:t>
            </a:r>
            <a:r>
              <a:rPr lang="pl-PL" dirty="0" err="1">
                <a:solidFill>
                  <a:schemeClr val="bg1"/>
                </a:solidFill>
              </a:rPr>
              <a:t>Later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21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HA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practicies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sure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on the same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as </a:t>
            </a:r>
            <a:r>
              <a:rPr lang="pl-PL" dirty="0" err="1">
                <a:solidFill>
                  <a:schemeClr val="bg1"/>
                </a:solidFill>
              </a:rPr>
              <a:t>other</a:t>
            </a:r>
            <a:r>
              <a:rPr lang="pl-PL" dirty="0">
                <a:solidFill>
                  <a:schemeClr val="bg1"/>
                </a:solidFill>
              </a:rPr>
              <a:t> performance </a:t>
            </a:r>
            <a:r>
              <a:rPr lang="pl-PL" dirty="0" err="1">
                <a:solidFill>
                  <a:schemeClr val="bg1"/>
                </a:solidFill>
              </a:rPr>
              <a:t>intensive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sure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with the most </a:t>
            </a:r>
            <a:r>
              <a:rPr lang="pl-PL" dirty="0" err="1">
                <a:solidFill>
                  <a:schemeClr val="bg1"/>
                </a:solidFill>
              </a:rPr>
              <a:t>suitable</a:t>
            </a:r>
            <a:r>
              <a:rPr lang="pl-PL" dirty="0">
                <a:solidFill>
                  <a:schemeClr val="bg1"/>
                </a:solidFill>
              </a:rPr>
              <a:t> hardware</a:t>
            </a:r>
          </a:p>
          <a:p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to Kafka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FEB2E-77A2-E845-A61A-F6918513507A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2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for High </a:t>
            </a:r>
            <a:r>
              <a:rPr lang="pl-PL" dirty="0" err="1">
                <a:solidFill>
                  <a:schemeClr val="bg1"/>
                </a:solidFill>
              </a:rPr>
              <a:t>Availability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Consistency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Pod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Pod Anty-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7E12D-E660-3046-BCB0-9878791CC667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4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Pod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and Anty-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  <a:effectLst/>
              </a:rPr>
              <a:t>Pod </a:t>
            </a:r>
            <a:r>
              <a:rPr lang="pl-PL" dirty="0" err="1">
                <a:solidFill>
                  <a:schemeClr val="bg1"/>
                </a:solidFill>
                <a:effectLst/>
              </a:rPr>
              <a:t>Affinity</a:t>
            </a:r>
            <a:r>
              <a:rPr lang="pl-PL" dirty="0">
                <a:solidFill>
                  <a:schemeClr val="bg1"/>
                </a:solidFill>
                <a:effectLst/>
              </a:rPr>
              <a:t> and Anty-</a:t>
            </a:r>
            <a:r>
              <a:rPr lang="pl-PL" dirty="0" err="1">
                <a:solidFill>
                  <a:schemeClr val="bg1"/>
                </a:solidFill>
                <a:effectLst/>
              </a:rPr>
              <a:t>Affinity</a:t>
            </a:r>
            <a:r>
              <a:rPr lang="pl-PL" dirty="0">
                <a:solidFill>
                  <a:schemeClr val="bg1"/>
                </a:solidFill>
                <a:effectLst/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feature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specify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constraints</a:t>
            </a:r>
            <a:r>
              <a:rPr lang="pl-PL" dirty="0">
                <a:solidFill>
                  <a:schemeClr val="bg1"/>
                </a:solidFill>
              </a:rPr>
              <a:t> for pod </a:t>
            </a:r>
            <a:r>
              <a:rPr lang="pl-PL" dirty="0" err="1">
                <a:solidFill>
                  <a:schemeClr val="bg1"/>
                </a:solidFill>
              </a:rPr>
              <a:t>scheduling</a:t>
            </a:r>
            <a:r>
              <a:rPr lang="pl-PL" dirty="0">
                <a:solidFill>
                  <a:schemeClr val="bg1"/>
                </a:solidFill>
              </a:rPr>
              <a:t>. </a:t>
            </a:r>
          </a:p>
          <a:p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users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specify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whether</a:t>
            </a:r>
            <a:r>
              <a:rPr lang="pl-PL" dirty="0">
                <a:solidFill>
                  <a:schemeClr val="bg1"/>
                </a:solidFill>
              </a:rPr>
              <a:t> the pod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on the same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) as </a:t>
            </a:r>
            <a:r>
              <a:rPr lang="pl-PL" dirty="0" err="1">
                <a:solidFill>
                  <a:schemeClr val="bg1"/>
                </a:solidFill>
              </a:rPr>
              <a:t>another</a:t>
            </a:r>
            <a:r>
              <a:rPr lang="pl-PL" dirty="0">
                <a:solidFill>
                  <a:schemeClr val="bg1"/>
                </a:solidFill>
              </a:rPr>
              <a:t> pod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on a </a:t>
            </a:r>
            <a:r>
              <a:rPr lang="pl-PL" dirty="0" err="1">
                <a:solidFill>
                  <a:schemeClr val="bg1"/>
                </a:solidFill>
              </a:rPr>
              <a:t>different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anti-affinity</a:t>
            </a:r>
            <a:r>
              <a:rPr lang="pl-PL" dirty="0">
                <a:solidFill>
                  <a:schemeClr val="bg1"/>
                </a:solidFill>
              </a:rPr>
              <a:t>).</a:t>
            </a:r>
          </a:p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supports</a:t>
            </a:r>
            <a:r>
              <a:rPr lang="pl-PL" dirty="0">
                <a:solidFill>
                  <a:schemeClr val="bg1"/>
                </a:solidFill>
              </a:rPr>
              <a:t> pod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for Kafka,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, Kafka Connect and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Operator.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specify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never</a:t>
            </a:r>
            <a:r>
              <a:rPr lang="pl-PL" dirty="0">
                <a:solidFill>
                  <a:schemeClr val="bg1"/>
                </a:solidFill>
              </a:rPr>
              <a:t> run on the same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as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  <a:effectLst/>
              </a:rPr>
              <a:t>By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property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044DD-0E97-324C-BCD9-3338448B4DAF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Pod Anty-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3D803-062A-814B-AE53-3F3D756A371C}"/>
              </a:ext>
            </a:extLst>
          </p:cNvPr>
          <p:cNvSpPr txBox="1"/>
          <p:nvPr/>
        </p:nvSpPr>
        <p:spPr>
          <a:xfrm>
            <a:off x="838200" y="1149489"/>
            <a:ext cx="10635343" cy="55861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kafka.strimzi.io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/v1alpha1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kafka-cluster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kafka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B5CEA8"/>
                </a:solidFill>
                <a:latin typeface="Menlo" panose="020B0609030804020204" pitchFamily="49" charset="0"/>
              </a:rPr>
              <a:t>...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affinity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podAntiAffinity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requiredDuringSchedulingIgnoredDuringExecution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     -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labelSelector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matchExpressions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key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application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        operator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In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values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            - 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postgresql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            - 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mongodb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topologyKey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hostname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>
                <a:solidFill>
                  <a:srgbClr val="B5CEA8"/>
                </a:solidFill>
                <a:latin typeface="Menlo" panose="020B0609030804020204" pitchFamily="49" charset="0"/>
              </a:rPr>
              <a:t>...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zookeeper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B5CEA8"/>
                </a:solidFill>
                <a:latin typeface="Menlo" panose="020B0609030804020204" pitchFamily="49" charset="0"/>
              </a:rPr>
              <a:t>...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B99D9-8D99-EA43-A150-D18422E13F9A}"/>
              </a:ext>
            </a:extLst>
          </p:cNvPr>
          <p:cNvSpPr txBox="1"/>
          <p:nvPr/>
        </p:nvSpPr>
        <p:spPr>
          <a:xfrm>
            <a:off x="5943599" y="1928677"/>
            <a:ext cx="5312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schedule</a:t>
            </a:r>
            <a:r>
              <a:rPr lang="pl-PL" dirty="0">
                <a:solidFill>
                  <a:schemeClr val="bg1"/>
                </a:solidFill>
              </a:rPr>
              <a:t> the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no </a:t>
            </a:r>
            <a:r>
              <a:rPr lang="pl-PL" dirty="0" err="1">
                <a:solidFill>
                  <a:schemeClr val="bg1"/>
                </a:solidFill>
              </a:rPr>
              <a:t>other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labels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2"/>
                </a:solidFill>
              </a:rPr>
              <a:t>application</a:t>
            </a:r>
            <a:r>
              <a:rPr lang="pl-PL" dirty="0">
                <a:solidFill>
                  <a:schemeClr val="accent2"/>
                </a:solidFill>
              </a:rPr>
              <a:t>=</a:t>
            </a:r>
            <a:r>
              <a:rPr lang="pl-PL" dirty="0" err="1">
                <a:solidFill>
                  <a:schemeClr val="accent2"/>
                </a:solidFill>
              </a:rPr>
              <a:t>postgresql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2"/>
                </a:solidFill>
              </a:rPr>
              <a:t>application</a:t>
            </a:r>
            <a:r>
              <a:rPr lang="pl-PL" dirty="0">
                <a:solidFill>
                  <a:schemeClr val="accent2"/>
                </a:solidFill>
              </a:rPr>
              <a:t>=</a:t>
            </a:r>
            <a:r>
              <a:rPr lang="pl-PL" dirty="0" err="1">
                <a:solidFill>
                  <a:schemeClr val="accent2"/>
                </a:solidFill>
              </a:rPr>
              <a:t>mongodb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BFC21-9AB6-1941-87DA-94E8E8AD211A}"/>
              </a:ext>
            </a:extLst>
          </p:cNvPr>
          <p:cNvSpPr txBox="1"/>
          <p:nvPr/>
        </p:nvSpPr>
        <p:spPr>
          <a:xfrm>
            <a:off x="6155871" y="4193656"/>
            <a:ext cx="5312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 err="1">
                <a:solidFill>
                  <a:schemeClr val="accent2"/>
                </a:solidFill>
              </a:rPr>
              <a:t>topologyKey</a:t>
            </a:r>
            <a:r>
              <a:rPr lang="pl-PL" dirty="0">
                <a:solidFill>
                  <a:schemeClr val="bg1"/>
                </a:solidFill>
              </a:rPr>
              <a:t> field </a:t>
            </a:r>
            <a:r>
              <a:rPr lang="pl-PL" dirty="0" err="1">
                <a:solidFill>
                  <a:schemeClr val="bg1"/>
                </a:solidFill>
              </a:rPr>
              <a:t>specifies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matching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selector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not be </a:t>
            </a:r>
            <a:r>
              <a:rPr lang="pl-PL" dirty="0" err="1">
                <a:solidFill>
                  <a:schemeClr val="bg1"/>
                </a:solidFill>
              </a:rPr>
              <a:t>sharing</a:t>
            </a:r>
            <a:r>
              <a:rPr lang="pl-PL" dirty="0">
                <a:solidFill>
                  <a:schemeClr val="bg1"/>
                </a:solidFill>
              </a:rPr>
              <a:t> the same </a:t>
            </a:r>
            <a:r>
              <a:rPr lang="pl-PL" dirty="0" err="1">
                <a:solidFill>
                  <a:schemeClr val="bg1"/>
                </a:solidFill>
              </a:rPr>
              <a:t>hostname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means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different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C6980-F00E-224C-B237-ABE3536513CC}"/>
              </a:ext>
            </a:extLst>
          </p:cNvPr>
          <p:cNvSpPr txBox="1"/>
          <p:nvPr/>
        </p:nvSpPr>
        <p:spPr>
          <a:xfrm>
            <a:off x="838200" y="6435011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upgrade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Initial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Manage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Replacing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rebalancing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Decommissioning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adding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problems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solves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3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consists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different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types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might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faster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slower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To </a:t>
            </a:r>
            <a:r>
              <a:rPr lang="pl-PL" dirty="0" err="1">
                <a:solidFill>
                  <a:schemeClr val="bg1"/>
                </a:solidFill>
              </a:rPr>
              <a:t>schedule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workloads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onto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specific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feature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called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 affinity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create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scheduling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constraint</a:t>
            </a:r>
            <a:r>
              <a:rPr lang="pl-PL" dirty="0">
                <a:solidFill>
                  <a:schemeClr val="bg1"/>
                </a:solidFill>
              </a:rPr>
              <a:t> for the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the pod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. </a:t>
            </a: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either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for the </a:t>
            </a:r>
            <a:r>
              <a:rPr lang="pl-PL" dirty="0" err="1">
                <a:solidFill>
                  <a:schemeClr val="bg1"/>
                </a:solidFill>
              </a:rPr>
              <a:t>built</a:t>
            </a:r>
            <a:r>
              <a:rPr lang="pl-PL" dirty="0">
                <a:solidFill>
                  <a:schemeClr val="bg1"/>
                </a:solidFill>
              </a:rPr>
              <a:t>-in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label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such</a:t>
            </a:r>
            <a:r>
              <a:rPr lang="pl-PL" dirty="0">
                <a:solidFill>
                  <a:schemeClr val="bg1"/>
                </a:solidFill>
              </a:rPr>
              <a:t> as </a:t>
            </a:r>
            <a:r>
              <a:rPr lang="pl-PL" dirty="0" err="1">
                <a:solidFill>
                  <a:schemeClr val="bg1"/>
                </a:solidFill>
              </a:rPr>
              <a:t>beta.kubernetes.io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instance-type</a:t>
            </a:r>
            <a:r>
              <a:rPr lang="pl-PL" dirty="0">
                <a:solidFill>
                  <a:schemeClr val="bg1"/>
                </a:solidFill>
              </a:rPr>
              <a:t>. Or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labels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select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right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also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specified</a:t>
            </a:r>
            <a:r>
              <a:rPr lang="pl-PL" dirty="0">
                <a:solidFill>
                  <a:schemeClr val="bg1"/>
                </a:solidFill>
              </a:rPr>
              <a:t> in the 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 field of </a:t>
            </a:r>
            <a:r>
              <a:rPr lang="pl-PL" dirty="0" err="1">
                <a:solidFill>
                  <a:schemeClr val="bg1"/>
                </a:solidFill>
              </a:rPr>
              <a:t>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custom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resources</a:t>
            </a:r>
            <a:r>
              <a:rPr lang="pl-PL" dirty="0">
                <a:solidFill>
                  <a:schemeClr val="bg1"/>
                </a:solidFill>
              </a:rPr>
              <a:t> for Kafka,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 and Kafka Connect.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369E7-ED25-CA47-BCEF-D1097574C601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3D803-062A-814B-AE53-3F3D756A371C}"/>
              </a:ext>
            </a:extLst>
          </p:cNvPr>
          <p:cNvSpPr txBox="1"/>
          <p:nvPr/>
        </p:nvSpPr>
        <p:spPr>
          <a:xfrm>
            <a:off x="838200" y="1464015"/>
            <a:ext cx="10635343" cy="477053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kafka.strimzi.io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/v1alpha1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kafka-cluster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kafka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  ...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affinity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nodeAffinity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requiredDuringSchedulingIgnoredDuringExecution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nodeSelectorTerms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  -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matchExpressions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    -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key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node-type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      operator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In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  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values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      -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fast-network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    ...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zookeeper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    ...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B99D9-8D99-EA43-A150-D18422E13F9A}"/>
              </a:ext>
            </a:extLst>
          </p:cNvPr>
          <p:cNvSpPr txBox="1"/>
          <p:nvPr/>
        </p:nvSpPr>
        <p:spPr>
          <a:xfrm>
            <a:off x="6161314" y="4861841"/>
            <a:ext cx="531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whose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2"/>
                </a:solidFill>
              </a:rPr>
              <a:t>node-type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label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equal</a:t>
            </a:r>
            <a:r>
              <a:rPr lang="pl-PL" dirty="0">
                <a:solidFill>
                  <a:schemeClr val="bg1"/>
                </a:solidFill>
              </a:rPr>
              <a:t> to </a:t>
            </a:r>
            <a:r>
              <a:rPr lang="pl-PL" dirty="0">
                <a:solidFill>
                  <a:schemeClr val="accent2"/>
                </a:solidFill>
              </a:rPr>
              <a:t>fast-network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2E5E5-DE9D-AD4E-8F98-8F8C9D9F5670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0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Pod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great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way</a:t>
            </a:r>
            <a:r>
              <a:rPr lang="pl-PL" dirty="0">
                <a:solidFill>
                  <a:schemeClr val="bg1"/>
                </a:solidFill>
              </a:rPr>
              <a:t> to influence pod </a:t>
            </a:r>
            <a:r>
              <a:rPr lang="pl-PL" dirty="0" err="1">
                <a:solidFill>
                  <a:schemeClr val="bg1"/>
                </a:solidFill>
              </a:rPr>
              <a:t>scheduling</a:t>
            </a:r>
            <a:r>
              <a:rPr lang="pl-PL" dirty="0">
                <a:solidFill>
                  <a:schemeClr val="bg1"/>
                </a:solidFill>
              </a:rPr>
              <a:t>, but </a:t>
            </a:r>
            <a:r>
              <a:rPr lang="pl-PL" dirty="0" err="1">
                <a:solidFill>
                  <a:schemeClr val="bg1"/>
                </a:solidFill>
              </a:rPr>
              <a:t>it’s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enough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entirely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prevent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noisy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neighbour</a:t>
            </a:r>
            <a:r>
              <a:rPr lang="pl-PL" dirty="0">
                <a:solidFill>
                  <a:schemeClr val="bg1"/>
                </a:solidFill>
              </a:rPr>
              <a:t> problem. </a:t>
            </a:r>
          </a:p>
          <a:p>
            <a:r>
              <a:rPr lang="pl-PL" dirty="0">
                <a:solidFill>
                  <a:schemeClr val="bg1"/>
                </a:solidFill>
              </a:rPr>
              <a:t>With </a:t>
            </a:r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and system services </a:t>
            </a:r>
            <a:r>
              <a:rPr lang="pl-PL" dirty="0" err="1">
                <a:solidFill>
                  <a:schemeClr val="bg1"/>
                </a:solidFill>
              </a:rPr>
              <a:t>sharing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no </a:t>
            </a:r>
            <a:r>
              <a:rPr lang="pl-PL" dirty="0" err="1">
                <a:solidFill>
                  <a:schemeClr val="bg1"/>
                </a:solidFill>
              </a:rPr>
              <a:t>other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such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machine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could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affect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disturb</a:t>
            </a:r>
            <a:r>
              <a:rPr lang="pl-PL" dirty="0">
                <a:solidFill>
                  <a:schemeClr val="bg1"/>
                </a:solidFill>
              </a:rPr>
              <a:t> the performance of the Kafka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To </a:t>
            </a:r>
            <a:r>
              <a:rPr lang="pl-PL" dirty="0" err="1">
                <a:solidFill>
                  <a:schemeClr val="bg1"/>
                </a:solidFill>
              </a:rPr>
              <a:t>create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first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taint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Taints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feature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repel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2AAC3-63A8-4049-9AF5-F1ABD758109E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taint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always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effect</a:t>
            </a:r>
            <a:r>
              <a:rPr lang="pl-PL" dirty="0">
                <a:solidFill>
                  <a:schemeClr val="bg1"/>
                </a:solidFill>
              </a:rPr>
              <a:t>. In the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above</a:t>
            </a:r>
            <a:r>
              <a:rPr lang="pl-PL" dirty="0">
                <a:solidFill>
                  <a:schemeClr val="bg1"/>
                </a:solidFill>
              </a:rPr>
              <a:t>, the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, the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kafka</a:t>
            </a:r>
            <a:r>
              <a:rPr lang="pl-PL" dirty="0">
                <a:solidFill>
                  <a:schemeClr val="bg1"/>
                </a:solidFill>
              </a:rPr>
              <a:t> and the </a:t>
            </a:r>
            <a:r>
              <a:rPr lang="pl-PL" dirty="0" err="1">
                <a:solidFill>
                  <a:schemeClr val="bg1"/>
                </a:solidFill>
              </a:rPr>
              <a:t>effect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NoSchedule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Once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taint</a:t>
            </a:r>
            <a:r>
              <a:rPr lang="pl-PL" dirty="0">
                <a:solidFill>
                  <a:schemeClr val="bg1"/>
                </a:solidFill>
              </a:rPr>
              <a:t> and the </a:t>
            </a:r>
            <a:r>
              <a:rPr lang="pl-PL" dirty="0" err="1">
                <a:solidFill>
                  <a:schemeClr val="bg1"/>
                </a:solidFill>
              </a:rPr>
              <a:t>label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set, we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</a:t>
            </a:r>
            <a:r>
              <a:rPr lang="pl-PL" dirty="0">
                <a:solidFill>
                  <a:schemeClr val="bg1"/>
                </a:solidFill>
              </a:rPr>
              <a:t> the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C2476-876A-F348-8B64-A1CEF2B861B3}"/>
              </a:ext>
            </a:extLst>
          </p:cNvPr>
          <p:cNvSpPr txBox="1"/>
          <p:nvPr/>
        </p:nvSpPr>
        <p:spPr>
          <a:xfrm>
            <a:off x="838200" y="1689736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</a:rPr>
              <a:t>$ </a:t>
            </a:r>
            <a:r>
              <a:rPr lang="pl-PL" sz="2400" dirty="0" err="1">
                <a:solidFill>
                  <a:srgbClr val="00B050"/>
                </a:solidFill>
              </a:rPr>
              <a:t>kubectl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taint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nodes</a:t>
            </a:r>
            <a:r>
              <a:rPr lang="pl-PL" sz="2400" dirty="0">
                <a:solidFill>
                  <a:srgbClr val="00B050"/>
                </a:solidFill>
              </a:rPr>
              <a:t> ip-10-0-0-124.ec2.internal </a:t>
            </a:r>
            <a:r>
              <a:rPr lang="pl-PL" sz="2400" dirty="0" err="1">
                <a:solidFill>
                  <a:srgbClr val="00B050"/>
                </a:solidFill>
              </a:rPr>
              <a:t>dedicated</a:t>
            </a:r>
            <a:r>
              <a:rPr lang="pl-PL" sz="2400" dirty="0">
                <a:solidFill>
                  <a:srgbClr val="00B050"/>
                </a:solidFill>
              </a:rPr>
              <a:t>=</a:t>
            </a:r>
            <a:r>
              <a:rPr lang="pl-PL" sz="2400" dirty="0" err="1">
                <a:solidFill>
                  <a:srgbClr val="00B050"/>
                </a:solidFill>
              </a:rPr>
              <a:t>Kafka:NoSchedule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</a:p>
          <a:p>
            <a:r>
              <a:rPr lang="pl-PL" sz="2400" dirty="0" err="1">
                <a:solidFill>
                  <a:srgbClr val="00B050"/>
                </a:solidFill>
              </a:rPr>
              <a:t>node</a:t>
            </a:r>
            <a:r>
              <a:rPr lang="pl-PL" sz="2400" dirty="0">
                <a:solidFill>
                  <a:srgbClr val="00B050"/>
                </a:solidFill>
              </a:rPr>
              <a:t> "ip-10-0-0-124.ec2.internal" </a:t>
            </a:r>
            <a:r>
              <a:rPr lang="pl-PL" sz="2400" dirty="0" err="1">
                <a:solidFill>
                  <a:srgbClr val="00B050"/>
                </a:solidFill>
              </a:rPr>
              <a:t>tainted</a:t>
            </a:r>
            <a:endParaRPr lang="pl-PL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D365B-76A0-FE47-B225-CD169DB8A426}"/>
              </a:ext>
            </a:extLst>
          </p:cNvPr>
          <p:cNvSpPr txBox="1"/>
          <p:nvPr/>
        </p:nvSpPr>
        <p:spPr>
          <a:xfrm>
            <a:off x="838200" y="4001294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</a:rPr>
              <a:t>$ </a:t>
            </a:r>
            <a:r>
              <a:rPr lang="pl-PL" sz="2400" dirty="0" err="1">
                <a:solidFill>
                  <a:srgbClr val="00B050"/>
                </a:solidFill>
              </a:rPr>
              <a:t>kubectl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label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nodes</a:t>
            </a:r>
            <a:r>
              <a:rPr lang="pl-PL" sz="2400" dirty="0">
                <a:solidFill>
                  <a:srgbClr val="00B050"/>
                </a:solidFill>
              </a:rPr>
              <a:t> ip-10-0-0-124.ec2.internal </a:t>
            </a:r>
            <a:r>
              <a:rPr lang="pl-PL" sz="2400" dirty="0" err="1">
                <a:solidFill>
                  <a:srgbClr val="00B050"/>
                </a:solidFill>
              </a:rPr>
              <a:t>dedicated</a:t>
            </a:r>
            <a:r>
              <a:rPr lang="pl-PL" sz="2400" dirty="0">
                <a:solidFill>
                  <a:srgbClr val="00B050"/>
                </a:solidFill>
              </a:rPr>
              <a:t>=Kafka </a:t>
            </a:r>
          </a:p>
          <a:p>
            <a:r>
              <a:rPr lang="pl-PL" sz="2400" dirty="0" err="1">
                <a:solidFill>
                  <a:srgbClr val="00B050"/>
                </a:solidFill>
              </a:rPr>
              <a:t>node</a:t>
            </a:r>
            <a:r>
              <a:rPr lang="pl-PL" sz="2400" dirty="0">
                <a:solidFill>
                  <a:srgbClr val="00B050"/>
                </a:solidFill>
              </a:rPr>
              <a:t> "ip-10-0-0-124.ec2.internal" </a:t>
            </a:r>
            <a:r>
              <a:rPr lang="pl-PL" sz="2400" dirty="0" err="1">
                <a:solidFill>
                  <a:srgbClr val="00B050"/>
                </a:solidFill>
              </a:rPr>
              <a:t>labeled</a:t>
            </a:r>
            <a:endParaRPr lang="pl-PL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E3011-3941-AB42-A678-7BDD606410B0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60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7E726-46BC-D04A-A3F0-41B3680FCF37}"/>
              </a:ext>
            </a:extLst>
          </p:cNvPr>
          <p:cNvSpPr txBox="1"/>
          <p:nvPr/>
        </p:nvSpPr>
        <p:spPr>
          <a:xfrm>
            <a:off x="838200" y="1464015"/>
            <a:ext cx="10635343" cy="526297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kafka.strimzi.io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/v1alpha1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kafka-cluster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kafka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  ...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tolerations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key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dedicated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operator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Equal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"Kafka"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effect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NoSchedule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affinity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nodeAffinity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requiredDuringSchedulingIgnoredDuringExecution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nodeSelectorTerms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matchExpressions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key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dedicated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  operator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In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  -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  ...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zookeeper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  ...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9329F-3898-494E-BC92-6275A37DBDCF}"/>
              </a:ext>
            </a:extLst>
          </p:cNvPr>
          <p:cNvSpPr txBox="1"/>
          <p:nvPr/>
        </p:nvSpPr>
        <p:spPr>
          <a:xfrm>
            <a:off x="5671456" y="5200460"/>
            <a:ext cx="531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the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6111A-20E1-754D-85C2-DA4EA274410D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7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4D88F-6D93-2845-99BC-042B01849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229" b="1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Log Compaction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51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C90E-E6F5-8C43-93FF-C82808545FE5}"/>
              </a:ext>
            </a:extLst>
          </p:cNvPr>
          <p:cNvSpPr txBox="1"/>
          <p:nvPr/>
        </p:nvSpPr>
        <p:spPr>
          <a:xfrm>
            <a:off x="1197429" y="6411686"/>
            <a:ext cx="805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http://cloudurable.com/blog/kafka-architecture-log-compaction/index.html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DD80D6B-C851-E447-8365-CE19C453F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With a </a:t>
            </a:r>
            <a:r>
              <a:rPr lang="pl-PL" i="1" dirty="0" err="1">
                <a:solidFill>
                  <a:schemeClr val="bg1"/>
                </a:solidFill>
              </a:rPr>
              <a:t>compacted</a:t>
            </a:r>
            <a:r>
              <a:rPr lang="pl-PL" i="1" dirty="0">
                <a:solidFill>
                  <a:schemeClr val="bg1"/>
                </a:solidFill>
              </a:rPr>
              <a:t> log</a:t>
            </a:r>
            <a:r>
              <a:rPr lang="pl-PL" dirty="0">
                <a:solidFill>
                  <a:schemeClr val="bg1"/>
                </a:solidFill>
              </a:rPr>
              <a:t>, the log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head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tail</a:t>
            </a:r>
            <a:r>
              <a:rPr lang="pl-PL" dirty="0">
                <a:solidFill>
                  <a:schemeClr val="bg1"/>
                </a:solidFill>
              </a:rPr>
              <a:t>. The </a:t>
            </a:r>
            <a:r>
              <a:rPr lang="pl-PL" dirty="0" err="1">
                <a:solidFill>
                  <a:schemeClr val="bg1"/>
                </a:solidFill>
              </a:rPr>
              <a:t>head</a:t>
            </a:r>
            <a:r>
              <a:rPr lang="pl-PL" dirty="0">
                <a:solidFill>
                  <a:schemeClr val="bg1"/>
                </a:solidFill>
              </a:rPr>
              <a:t> of the </a:t>
            </a:r>
            <a:r>
              <a:rPr lang="pl-PL" dirty="0" err="1">
                <a:solidFill>
                  <a:schemeClr val="bg1"/>
                </a:solidFill>
              </a:rPr>
              <a:t>compacted</a:t>
            </a:r>
            <a:r>
              <a:rPr lang="pl-PL" dirty="0">
                <a:solidFill>
                  <a:schemeClr val="bg1"/>
                </a:solidFill>
              </a:rPr>
              <a:t> log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identical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traditional</a:t>
            </a:r>
            <a:r>
              <a:rPr lang="pl-PL" dirty="0">
                <a:solidFill>
                  <a:schemeClr val="bg1"/>
                </a:solidFill>
              </a:rPr>
              <a:t> Kafka log. New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appended</a:t>
            </a:r>
            <a:r>
              <a:rPr lang="pl-PL" dirty="0">
                <a:solidFill>
                  <a:schemeClr val="bg1"/>
                </a:solidFill>
              </a:rPr>
              <a:t> to the end of the </a:t>
            </a:r>
            <a:r>
              <a:rPr lang="pl-PL" dirty="0" err="1">
                <a:solidFill>
                  <a:schemeClr val="bg1"/>
                </a:solidFill>
              </a:rPr>
              <a:t>head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works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tail</a:t>
            </a:r>
            <a:r>
              <a:rPr lang="pl-PL" dirty="0">
                <a:solidFill>
                  <a:schemeClr val="bg1"/>
                </a:solidFill>
              </a:rPr>
              <a:t> of the log.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tail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compacted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in the </a:t>
            </a:r>
            <a:r>
              <a:rPr lang="pl-PL" dirty="0" err="1">
                <a:solidFill>
                  <a:schemeClr val="bg1"/>
                </a:solidFill>
              </a:rPr>
              <a:t>tail</a:t>
            </a:r>
            <a:r>
              <a:rPr lang="pl-PL" dirty="0">
                <a:solidFill>
                  <a:schemeClr val="bg1"/>
                </a:solidFill>
              </a:rPr>
              <a:t> of the log </a:t>
            </a:r>
            <a:r>
              <a:rPr lang="pl-PL" dirty="0" err="1">
                <a:solidFill>
                  <a:schemeClr val="bg1"/>
                </a:solidFill>
              </a:rPr>
              <a:t>retain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their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original</a:t>
            </a:r>
            <a:r>
              <a:rPr lang="pl-PL" dirty="0">
                <a:solidFill>
                  <a:schemeClr val="bg1"/>
                </a:solidFill>
              </a:rPr>
              <a:t> offset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written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rewritten</a:t>
            </a:r>
            <a:r>
              <a:rPr lang="pl-PL" dirty="0">
                <a:solidFill>
                  <a:schemeClr val="bg1"/>
                </a:solidFill>
              </a:rPr>
              <a:t> with </a:t>
            </a:r>
            <a:r>
              <a:rPr lang="pl-PL" i="1" dirty="0" err="1">
                <a:solidFill>
                  <a:schemeClr val="bg1"/>
                </a:solidFill>
              </a:rPr>
              <a:t>compaction</a:t>
            </a:r>
            <a:r>
              <a:rPr lang="pl-PL" i="1" dirty="0">
                <a:solidFill>
                  <a:schemeClr val="bg1"/>
                </a:solidFill>
              </a:rPr>
              <a:t> </a:t>
            </a:r>
            <a:r>
              <a:rPr lang="pl-PL" i="1" dirty="0" err="1">
                <a:solidFill>
                  <a:schemeClr val="bg1"/>
                </a:solidFill>
              </a:rPr>
              <a:t>cleanup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never</a:t>
            </a:r>
            <a:r>
              <a:rPr lang="pl-PL" dirty="0">
                <a:solidFill>
                  <a:schemeClr val="bg1"/>
                </a:solidFill>
              </a:rPr>
              <a:t> re-order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just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remove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offset for a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87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38DA80-5927-FF40-9C84-E41F380BA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15" y="1635516"/>
            <a:ext cx="11133769" cy="38479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A7C90E-E6F5-8C43-93FF-C82808545FE5}"/>
              </a:ext>
            </a:extLst>
          </p:cNvPr>
          <p:cNvSpPr txBox="1"/>
          <p:nvPr/>
        </p:nvSpPr>
        <p:spPr>
          <a:xfrm>
            <a:off x="1197429" y="6411686"/>
            <a:ext cx="805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http://cloudurable.com/blog/kafka-architecture-log-compaction/index.html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13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B006E8-16FA-ED4A-9B51-A246A7923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259" y="1232136"/>
            <a:ext cx="6504270" cy="51033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4325D-A710-1042-AC80-127B58F91973}"/>
              </a:ext>
            </a:extLst>
          </p:cNvPr>
          <p:cNvSpPr txBox="1"/>
          <p:nvPr/>
        </p:nvSpPr>
        <p:spPr>
          <a:xfrm>
            <a:off x="1197429" y="6411686"/>
            <a:ext cx="805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http://cloudurable.com/blog/kafka-architecture-log-compaction/index.html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94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C90E-E6F5-8C43-93FF-C82808545FE5}"/>
              </a:ext>
            </a:extLst>
          </p:cNvPr>
          <p:cNvSpPr txBox="1"/>
          <p:nvPr/>
        </p:nvSpPr>
        <p:spPr>
          <a:xfrm>
            <a:off x="1197429" y="6411686"/>
            <a:ext cx="805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http://cloudurable.com/blog/kafka-architecture-log-compaction/index.html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DD80D6B-C851-E447-8365-CE19C453F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To </a:t>
            </a:r>
            <a:r>
              <a:rPr lang="pl-PL" dirty="0" err="1">
                <a:solidFill>
                  <a:schemeClr val="bg1"/>
                </a:solidFill>
              </a:rPr>
              <a:t>turn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r>
              <a:rPr lang="pl-PL" dirty="0">
                <a:solidFill>
                  <a:schemeClr val="bg1"/>
                </a:solidFill>
              </a:rPr>
              <a:t> for 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2"/>
                </a:solidFill>
              </a:rPr>
              <a:t>log.cleanup.policy</a:t>
            </a:r>
            <a:r>
              <a:rPr lang="pl-PL" dirty="0">
                <a:solidFill>
                  <a:schemeClr val="accent2"/>
                </a:solidFill>
              </a:rPr>
              <a:t>=compact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To set </a:t>
            </a:r>
            <a:r>
              <a:rPr lang="pl-PL" dirty="0" err="1">
                <a:solidFill>
                  <a:schemeClr val="bg1"/>
                </a:solidFill>
              </a:rPr>
              <a:t>delay</a:t>
            </a:r>
            <a:r>
              <a:rPr lang="pl-PL" dirty="0">
                <a:solidFill>
                  <a:schemeClr val="bg1"/>
                </a:solidFill>
              </a:rPr>
              <a:t> to start </a:t>
            </a:r>
            <a:r>
              <a:rPr lang="pl-PL" dirty="0" err="1">
                <a:solidFill>
                  <a:schemeClr val="bg1"/>
                </a:solidFill>
              </a:rPr>
              <a:t>compacting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written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2"/>
                </a:solidFill>
              </a:rPr>
              <a:t>log.cleaner.min.compaction.lag.ms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compacted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until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period. The </a:t>
            </a:r>
            <a:r>
              <a:rPr lang="pl-PL" dirty="0" err="1">
                <a:solidFill>
                  <a:schemeClr val="bg1"/>
                </a:solidFill>
              </a:rPr>
              <a:t>setting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gives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every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0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600" dirty="0" err="1">
                <a:solidFill>
                  <a:schemeClr val="bg1"/>
                </a:solidFill>
              </a:rPr>
              <a:t>An</a:t>
            </a:r>
            <a:r>
              <a:rPr lang="pl-PL" sz="3600" dirty="0">
                <a:solidFill>
                  <a:schemeClr val="bg1"/>
                </a:solidFill>
              </a:rPr>
              <a:t> operator-</a:t>
            </a:r>
            <a:r>
              <a:rPr lang="pl-PL" sz="3600" dirty="0" err="1">
                <a:solidFill>
                  <a:schemeClr val="bg1"/>
                </a:solidFill>
              </a:rPr>
              <a:t>based</a:t>
            </a:r>
            <a:r>
              <a:rPr lang="pl-PL" sz="3600" dirty="0">
                <a:solidFill>
                  <a:schemeClr val="bg1"/>
                </a:solidFill>
              </a:rPr>
              <a:t> Kafka on </a:t>
            </a:r>
            <a:r>
              <a:rPr lang="pl-PL" sz="3600" dirty="0" err="1">
                <a:solidFill>
                  <a:schemeClr val="bg1"/>
                </a:solidFill>
              </a:rPr>
              <a:t>Kubernetes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project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8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5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Log Compaction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05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1836B-FB4C-5746-BD40-D572FA93E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922" b="108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Monitoring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7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A70052-22B0-894B-8577-2C1F2EAD8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Options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https://github.com/linkedin/kafka-monitor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– Kafka Monitor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FileBeat</a:t>
            </a:r>
            <a:r>
              <a:rPr lang="pl-PL" dirty="0">
                <a:solidFill>
                  <a:schemeClr val="bg1"/>
                </a:solidFill>
              </a:rPr>
              <a:t> + </a:t>
            </a:r>
            <a:r>
              <a:rPr lang="pl-PL" dirty="0" err="1">
                <a:solidFill>
                  <a:schemeClr val="bg1"/>
                </a:solidFill>
              </a:rPr>
              <a:t>Kibana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Cruise</a:t>
            </a:r>
            <a:r>
              <a:rPr lang="pl-PL" dirty="0">
                <a:solidFill>
                  <a:schemeClr val="bg1"/>
                </a:solidFill>
              </a:rPr>
              <a:t> Control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Burrow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https://prometheus.io/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- </a:t>
            </a:r>
            <a:r>
              <a:rPr lang="pl-PL" dirty="0" err="1">
                <a:solidFill>
                  <a:schemeClr val="bg1"/>
                </a:solidFill>
              </a:rPr>
              <a:t>Prometheus</a:t>
            </a:r>
            <a:r>
              <a:rPr lang="pl-PL" dirty="0">
                <a:solidFill>
                  <a:schemeClr val="bg1"/>
                </a:solidFill>
              </a:rPr>
              <a:t> + </a:t>
            </a:r>
            <a:r>
              <a:rPr lang="pl-PL" dirty="0" err="1">
                <a:solidFill>
                  <a:schemeClr val="bg1"/>
                </a:solidFill>
              </a:rPr>
              <a:t>Grafana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External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tools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like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pl-PL" dirty="0" err="1">
                <a:solidFill>
                  <a:schemeClr val="bg1"/>
                </a:solidFill>
              </a:rPr>
              <a:t>Datadog</a:t>
            </a:r>
            <a:endParaRPr lang="pl-PL" dirty="0">
              <a:solidFill>
                <a:schemeClr val="bg1"/>
              </a:solidFill>
            </a:endParaRPr>
          </a:p>
          <a:p>
            <a:pPr lvl="2"/>
            <a:r>
              <a:rPr lang="pl-PL" dirty="0" err="1">
                <a:solidFill>
                  <a:schemeClr val="bg1"/>
                </a:solidFill>
              </a:rPr>
              <a:t>Splunk</a:t>
            </a:r>
            <a:r>
              <a:rPr lang="pl-PL" dirty="0">
                <a:solidFill>
                  <a:schemeClr val="bg1"/>
                </a:solidFill>
              </a:rPr>
              <a:t> etc.</a:t>
            </a:r>
          </a:p>
          <a:p>
            <a:pPr marL="1371600" lvl="3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2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D99D66-0FD9-EB4D-8523-CE784D3E9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188"/>
            <a:ext cx="10515600" cy="38822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9F25C-3CA7-464C-AB3B-7C1C4238F8B3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5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28531-ABF9-3A45-B73F-EB3C4689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exposes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Prometheus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Health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Endpoint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Prometheus</a:t>
            </a:r>
            <a:r>
              <a:rPr lang="pl-PL" dirty="0">
                <a:solidFill>
                  <a:schemeClr val="bg1"/>
                </a:solidFill>
              </a:rPr>
              <a:t> JMX </a:t>
            </a:r>
            <a:r>
              <a:rPr lang="pl-PL" dirty="0" err="1">
                <a:solidFill>
                  <a:schemeClr val="bg1"/>
                </a:solidFill>
              </a:rPr>
              <a:t>Exporter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2582C-979D-F247-AB08-78E2DDCF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178" y="2721427"/>
            <a:ext cx="7823644" cy="3692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CCA31-28D2-7149-9986-96CB458C4B1E}"/>
              </a:ext>
            </a:extLst>
          </p:cNvPr>
          <p:cNvSpPr txBox="1"/>
          <p:nvPr/>
        </p:nvSpPr>
        <p:spPr>
          <a:xfrm>
            <a:off x="1426292" y="6465788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81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Tree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families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r>
              <a:rPr lang="pl-PL" sz="3200" dirty="0">
                <a:solidFill>
                  <a:schemeClr val="bg1"/>
                </a:solidFill>
              </a:rPr>
              <a:t>Kafka Broker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JVM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Host/</a:t>
            </a:r>
            <a:r>
              <a:rPr lang="pl-PL" sz="3200" dirty="0" err="1">
                <a:solidFill>
                  <a:schemeClr val="bg1"/>
                </a:solidFill>
              </a:rPr>
              <a:t>server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endParaRPr lang="pl-PL" sz="3200" dirty="0">
              <a:solidFill>
                <a:schemeClr val="bg1"/>
              </a:solidFill>
            </a:endParaRPr>
          </a:p>
          <a:p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55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Set 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kafka.server:type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ReplicaManager,name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UnderReplicatedPartitions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Number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under-replicated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partitions</a:t>
            </a:r>
            <a:r>
              <a:rPr lang="pl-PL" sz="3200" dirty="0">
                <a:solidFill>
                  <a:schemeClr val="bg1"/>
                </a:solidFill>
              </a:rPr>
              <a:t> (| ISR | &lt; | </a:t>
            </a: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replicas</a:t>
            </a:r>
            <a:r>
              <a:rPr lang="pl-PL" sz="3200" dirty="0">
                <a:solidFill>
                  <a:schemeClr val="bg1"/>
                </a:solidFill>
              </a:rPr>
              <a:t> |). Alert </a:t>
            </a: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value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greater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than</a:t>
            </a:r>
            <a:r>
              <a:rPr lang="pl-PL" sz="3200" dirty="0">
                <a:solidFill>
                  <a:schemeClr val="bg1"/>
                </a:solidFill>
              </a:rPr>
              <a:t> 0.</a:t>
            </a:r>
          </a:p>
          <a:p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kafka.controller:type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KafkaController,name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OfflinePartitionsCount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Number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partitions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don’t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have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active</a:t>
            </a:r>
            <a:r>
              <a:rPr lang="pl-PL" sz="3200" dirty="0">
                <a:solidFill>
                  <a:schemeClr val="bg1"/>
                </a:solidFill>
              </a:rPr>
              <a:t> leader and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hence</a:t>
            </a:r>
            <a:r>
              <a:rPr lang="pl-PL" sz="3200" dirty="0">
                <a:solidFill>
                  <a:schemeClr val="bg1"/>
                </a:solidFill>
              </a:rPr>
              <a:t> not </a:t>
            </a:r>
            <a:r>
              <a:rPr lang="pl-PL" sz="3200" dirty="0" err="1">
                <a:solidFill>
                  <a:schemeClr val="bg1"/>
                </a:solidFill>
              </a:rPr>
              <a:t>writable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readable</a:t>
            </a:r>
            <a:r>
              <a:rPr lang="pl-PL" sz="3200" dirty="0">
                <a:solidFill>
                  <a:schemeClr val="bg1"/>
                </a:solidFill>
              </a:rPr>
              <a:t>. Alert </a:t>
            </a: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value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greater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than</a:t>
            </a:r>
            <a:r>
              <a:rPr lang="pl-PL" sz="3200" dirty="0">
                <a:solidFill>
                  <a:schemeClr val="bg1"/>
                </a:solidFill>
              </a:rPr>
              <a:t> 0.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kafka.controller:type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KafkaController,name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ActiveControllerCount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Number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active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controllers</a:t>
            </a:r>
            <a:r>
              <a:rPr lang="pl-PL" sz="3200" dirty="0">
                <a:solidFill>
                  <a:schemeClr val="bg1"/>
                </a:solidFill>
              </a:rPr>
              <a:t> in the </a:t>
            </a:r>
            <a:r>
              <a:rPr lang="pl-PL" sz="3200" dirty="0" err="1">
                <a:solidFill>
                  <a:schemeClr val="bg1"/>
                </a:solidFill>
              </a:rPr>
              <a:t>cluster</a:t>
            </a:r>
            <a:r>
              <a:rPr lang="pl-PL" sz="3200" dirty="0">
                <a:solidFill>
                  <a:schemeClr val="bg1"/>
                </a:solidFill>
              </a:rPr>
              <a:t>. Alert </a:t>
            </a: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value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anything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other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than</a:t>
            </a:r>
            <a:r>
              <a:rPr lang="pl-PL" sz="3200" dirty="0">
                <a:solidFill>
                  <a:schemeClr val="bg1"/>
                </a:solidFill>
              </a:rPr>
              <a:t> 1.</a:t>
            </a:r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466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kafka.server:type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BrokerTopicMetrics,name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MessagesInPerSec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Aggregate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incoming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message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kafka.server:type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BrokerTopicMetrics,name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BytesInPerSec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Aggregate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incoming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byte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kafka.server:type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BrokerTopicMetrics,name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BytesOutPerSec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Aggregate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outgoing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byte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kafka.network:type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RequestMetrics,name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RequestsPerSec,request</a:t>
            </a:r>
            <a:r>
              <a:rPr lang="pl-PL" sz="3200" dirty="0">
                <a:solidFill>
                  <a:schemeClr val="accent1"/>
                </a:solidFill>
              </a:rPr>
              <a:t>={</a:t>
            </a:r>
            <a:r>
              <a:rPr lang="pl-PL" sz="3200" dirty="0" err="1">
                <a:solidFill>
                  <a:schemeClr val="accent1"/>
                </a:solidFill>
              </a:rPr>
              <a:t>Produce|FetchConsumer|FetchFollower</a:t>
            </a:r>
            <a:r>
              <a:rPr lang="pl-PL" sz="3200" dirty="0">
                <a:solidFill>
                  <a:schemeClr val="accent1"/>
                </a:solidFill>
              </a:rPr>
              <a:t>}</a:t>
            </a: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Request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60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kafka.log:type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LogFlushStats,name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LogFlushRateAndTimeMs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Log </a:t>
            </a:r>
            <a:r>
              <a:rPr lang="pl-PL" sz="3200" dirty="0" err="1">
                <a:solidFill>
                  <a:schemeClr val="bg1"/>
                </a:solidFill>
              </a:rPr>
              <a:t>flush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time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kafka.controller:type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ControllerStats,name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LeaderElectionRateAndTimeMs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Leader </a:t>
            </a:r>
            <a:r>
              <a:rPr lang="pl-PL" sz="3200" dirty="0" err="1">
                <a:solidFill>
                  <a:schemeClr val="bg1"/>
                </a:solidFill>
              </a:rPr>
              <a:t>election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latency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kafka.controller:type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ControllerStats,name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UncleanLeaderElectionsPerSec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Unclean</a:t>
            </a:r>
            <a:r>
              <a:rPr lang="pl-PL" sz="3200" dirty="0">
                <a:solidFill>
                  <a:schemeClr val="bg1"/>
                </a:solidFill>
              </a:rPr>
              <a:t> leader </a:t>
            </a:r>
            <a:r>
              <a:rPr lang="pl-PL" sz="3200" dirty="0" err="1">
                <a:solidFill>
                  <a:schemeClr val="bg1"/>
                </a:solidFill>
              </a:rPr>
              <a:t>election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kafka.server:type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ReplicaManager,name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PartitionCount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Number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partitions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this</a:t>
            </a:r>
            <a:r>
              <a:rPr lang="pl-PL" sz="3200" dirty="0">
                <a:solidFill>
                  <a:schemeClr val="bg1"/>
                </a:solidFill>
              </a:rPr>
              <a:t> broker. </a:t>
            </a:r>
            <a:r>
              <a:rPr lang="pl-PL" sz="3200" dirty="0" err="1">
                <a:solidFill>
                  <a:schemeClr val="bg1"/>
                </a:solidFill>
              </a:rPr>
              <a:t>This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should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mostly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even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across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brokers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420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ReplicaManager,name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LeaderCount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bg1"/>
                </a:solidFill>
              </a:rPr>
              <a:t>Number</a:t>
            </a:r>
            <a:r>
              <a:rPr lang="pl-PL" sz="1800" dirty="0">
                <a:solidFill>
                  <a:schemeClr val="bg1"/>
                </a:solidFill>
              </a:rPr>
              <a:t> of </a:t>
            </a:r>
            <a:r>
              <a:rPr lang="pl-PL" sz="1800" dirty="0" err="1">
                <a:solidFill>
                  <a:schemeClr val="bg1"/>
                </a:solidFill>
              </a:rPr>
              <a:t>leaders</a:t>
            </a:r>
            <a:r>
              <a:rPr lang="pl-PL" sz="1800" dirty="0">
                <a:solidFill>
                  <a:schemeClr val="bg1"/>
                </a:solidFill>
              </a:rPr>
              <a:t> on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broker.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should</a:t>
            </a:r>
            <a:r>
              <a:rPr lang="pl-PL" sz="1800" dirty="0">
                <a:solidFill>
                  <a:schemeClr val="bg1"/>
                </a:solidFill>
              </a:rPr>
              <a:t> be </a:t>
            </a:r>
            <a:r>
              <a:rPr lang="pl-PL" sz="1800" dirty="0" err="1">
                <a:solidFill>
                  <a:schemeClr val="bg1"/>
                </a:solidFill>
              </a:rPr>
              <a:t>mostly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even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across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all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brokers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If</a:t>
            </a:r>
            <a:r>
              <a:rPr lang="pl-PL" sz="1800" dirty="0">
                <a:solidFill>
                  <a:schemeClr val="bg1"/>
                </a:solidFill>
              </a:rPr>
              <a:t> not, set </a:t>
            </a:r>
            <a:r>
              <a:rPr lang="pl-PL" sz="1800" dirty="0" err="1">
                <a:solidFill>
                  <a:schemeClr val="bg1"/>
                </a:solidFill>
              </a:rPr>
              <a:t>auto.leader.rebalance.enable</a:t>
            </a:r>
            <a:r>
              <a:rPr lang="pl-PL" sz="1800" dirty="0">
                <a:solidFill>
                  <a:schemeClr val="bg1"/>
                </a:solidFill>
              </a:rPr>
              <a:t> to </a:t>
            </a:r>
            <a:r>
              <a:rPr lang="pl-PL" sz="1800" dirty="0" err="1">
                <a:solidFill>
                  <a:schemeClr val="bg1"/>
                </a:solidFill>
              </a:rPr>
              <a:t>true</a:t>
            </a:r>
            <a:r>
              <a:rPr lang="pl-PL" sz="1800" dirty="0">
                <a:solidFill>
                  <a:schemeClr val="bg1"/>
                </a:solidFill>
              </a:rPr>
              <a:t> on </a:t>
            </a:r>
            <a:r>
              <a:rPr lang="pl-PL" sz="1800" dirty="0" err="1">
                <a:solidFill>
                  <a:schemeClr val="bg1"/>
                </a:solidFill>
              </a:rPr>
              <a:t>all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brokers</a:t>
            </a:r>
            <a:r>
              <a:rPr lang="pl-PL" sz="1800" dirty="0">
                <a:solidFill>
                  <a:schemeClr val="bg1"/>
                </a:solidFill>
              </a:rPr>
              <a:t> in the </a:t>
            </a:r>
            <a:r>
              <a:rPr lang="pl-PL" sz="1800" dirty="0" err="1">
                <a:solidFill>
                  <a:schemeClr val="bg1"/>
                </a:solidFill>
              </a:rPr>
              <a:t>cluster</a:t>
            </a:r>
            <a:r>
              <a:rPr lang="pl-PL" sz="1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ReplicaManager,name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IsrShrinksPerSec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bg1"/>
                </a:solidFill>
              </a:rPr>
              <a:t>If</a:t>
            </a:r>
            <a:r>
              <a:rPr lang="pl-PL" sz="1800" dirty="0">
                <a:solidFill>
                  <a:schemeClr val="bg1"/>
                </a:solidFill>
              </a:rPr>
              <a:t> a broker </a:t>
            </a:r>
            <a:r>
              <a:rPr lang="pl-PL" sz="1800" dirty="0" err="1">
                <a:solidFill>
                  <a:schemeClr val="bg1"/>
                </a:solidFill>
              </a:rPr>
              <a:t>goes</a:t>
            </a:r>
            <a:r>
              <a:rPr lang="pl-PL" sz="1800" dirty="0">
                <a:solidFill>
                  <a:schemeClr val="bg1"/>
                </a:solidFill>
              </a:rPr>
              <a:t> down, ISR for </a:t>
            </a:r>
            <a:r>
              <a:rPr lang="pl-PL" sz="1800" dirty="0" err="1">
                <a:solidFill>
                  <a:schemeClr val="bg1"/>
                </a:solidFill>
              </a:rPr>
              <a:t>some</a:t>
            </a:r>
            <a:r>
              <a:rPr lang="pl-PL" sz="1800" dirty="0">
                <a:solidFill>
                  <a:schemeClr val="bg1"/>
                </a:solidFill>
              </a:rPr>
              <a:t> of the </a:t>
            </a:r>
            <a:r>
              <a:rPr lang="pl-PL" sz="1800" dirty="0" err="1">
                <a:solidFill>
                  <a:schemeClr val="bg1"/>
                </a:solidFill>
              </a:rPr>
              <a:t>partitions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will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shrink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When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that</a:t>
            </a:r>
            <a:r>
              <a:rPr lang="pl-PL" sz="1800" dirty="0">
                <a:solidFill>
                  <a:schemeClr val="bg1"/>
                </a:solidFill>
              </a:rPr>
              <a:t> broker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up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again</a:t>
            </a:r>
            <a:r>
              <a:rPr lang="pl-PL" sz="1800" dirty="0">
                <a:solidFill>
                  <a:schemeClr val="bg1"/>
                </a:solidFill>
              </a:rPr>
              <a:t>, ISR </a:t>
            </a:r>
            <a:r>
              <a:rPr lang="pl-PL" sz="1800" dirty="0" err="1">
                <a:solidFill>
                  <a:schemeClr val="bg1"/>
                </a:solidFill>
              </a:rPr>
              <a:t>will</a:t>
            </a:r>
            <a:r>
              <a:rPr lang="pl-PL" sz="1800" dirty="0">
                <a:solidFill>
                  <a:schemeClr val="bg1"/>
                </a:solidFill>
              </a:rPr>
              <a:t> be </a:t>
            </a:r>
            <a:r>
              <a:rPr lang="pl-PL" sz="1800" dirty="0" err="1">
                <a:solidFill>
                  <a:schemeClr val="bg1"/>
                </a:solidFill>
              </a:rPr>
              <a:t>expanded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once</a:t>
            </a:r>
            <a:r>
              <a:rPr lang="pl-PL" sz="1800" dirty="0">
                <a:solidFill>
                  <a:schemeClr val="bg1"/>
                </a:solidFill>
              </a:rPr>
              <a:t> the </a:t>
            </a:r>
            <a:r>
              <a:rPr lang="pl-PL" sz="1800" dirty="0" err="1">
                <a:solidFill>
                  <a:schemeClr val="bg1"/>
                </a:solidFill>
              </a:rPr>
              <a:t>replicas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are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fully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caught</a:t>
            </a:r>
            <a:r>
              <a:rPr lang="pl-PL" sz="1800" dirty="0">
                <a:solidFill>
                  <a:schemeClr val="bg1"/>
                </a:solidFill>
              </a:rPr>
              <a:t> up. </a:t>
            </a:r>
            <a:r>
              <a:rPr lang="pl-PL" sz="1800" dirty="0" err="1">
                <a:solidFill>
                  <a:schemeClr val="bg1"/>
                </a:solidFill>
              </a:rPr>
              <a:t>Other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than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that</a:t>
            </a:r>
            <a:r>
              <a:rPr lang="pl-PL" sz="1800" dirty="0">
                <a:solidFill>
                  <a:schemeClr val="bg1"/>
                </a:solidFill>
              </a:rPr>
              <a:t>, the </a:t>
            </a:r>
            <a:r>
              <a:rPr lang="pl-PL" sz="1800" dirty="0" err="1">
                <a:solidFill>
                  <a:schemeClr val="bg1"/>
                </a:solidFill>
              </a:rPr>
              <a:t>expected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value</a:t>
            </a:r>
            <a:r>
              <a:rPr lang="pl-PL" sz="1800" dirty="0">
                <a:solidFill>
                  <a:schemeClr val="bg1"/>
                </a:solidFill>
              </a:rPr>
              <a:t> for </a:t>
            </a:r>
            <a:r>
              <a:rPr lang="pl-PL" sz="1800" dirty="0" err="1">
                <a:solidFill>
                  <a:schemeClr val="bg1"/>
                </a:solidFill>
              </a:rPr>
              <a:t>both</a:t>
            </a:r>
            <a:r>
              <a:rPr lang="pl-PL" sz="1800" dirty="0">
                <a:solidFill>
                  <a:schemeClr val="bg1"/>
                </a:solidFill>
              </a:rPr>
              <a:t> ISR </a:t>
            </a:r>
            <a:r>
              <a:rPr lang="pl-PL" sz="1800" dirty="0" err="1">
                <a:solidFill>
                  <a:schemeClr val="bg1"/>
                </a:solidFill>
              </a:rPr>
              <a:t>shrink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rate</a:t>
            </a:r>
            <a:r>
              <a:rPr lang="pl-PL" sz="1800" dirty="0">
                <a:solidFill>
                  <a:schemeClr val="bg1"/>
                </a:solidFill>
              </a:rPr>
              <a:t> and </a:t>
            </a:r>
            <a:r>
              <a:rPr lang="pl-PL" sz="1800" dirty="0" err="1">
                <a:solidFill>
                  <a:schemeClr val="bg1"/>
                </a:solidFill>
              </a:rPr>
              <a:t>expansion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rate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0.</a:t>
            </a:r>
          </a:p>
          <a:p>
            <a:pPr marL="0" indent="0">
              <a:buNone/>
            </a:pPr>
            <a:endParaRPr lang="pl-P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ReplicaManager,name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IsrExpandsPerSec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bg1"/>
                </a:solidFill>
              </a:rPr>
              <a:t>When</a:t>
            </a:r>
            <a:r>
              <a:rPr lang="pl-PL" sz="1800" dirty="0">
                <a:solidFill>
                  <a:schemeClr val="bg1"/>
                </a:solidFill>
              </a:rPr>
              <a:t> a broker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brought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up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after</a:t>
            </a:r>
            <a:r>
              <a:rPr lang="pl-PL" sz="1800" dirty="0">
                <a:solidFill>
                  <a:schemeClr val="bg1"/>
                </a:solidFill>
              </a:rPr>
              <a:t> a </a:t>
            </a:r>
            <a:r>
              <a:rPr lang="pl-PL" sz="1800" dirty="0" err="1">
                <a:solidFill>
                  <a:schemeClr val="bg1"/>
                </a:solidFill>
              </a:rPr>
              <a:t>failure</a:t>
            </a:r>
            <a:r>
              <a:rPr lang="pl-PL" sz="1800" dirty="0">
                <a:solidFill>
                  <a:schemeClr val="bg1"/>
                </a:solidFill>
              </a:rPr>
              <a:t>, </a:t>
            </a:r>
            <a:r>
              <a:rPr lang="pl-PL" sz="1800" dirty="0" err="1">
                <a:solidFill>
                  <a:schemeClr val="bg1"/>
                </a:solidFill>
              </a:rPr>
              <a:t>it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starts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catching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up</a:t>
            </a:r>
            <a:r>
              <a:rPr lang="pl-PL" sz="1800" dirty="0">
                <a:solidFill>
                  <a:schemeClr val="bg1"/>
                </a:solidFill>
              </a:rPr>
              <a:t> by </a:t>
            </a:r>
            <a:r>
              <a:rPr lang="pl-PL" sz="1800" dirty="0" err="1">
                <a:solidFill>
                  <a:schemeClr val="bg1"/>
                </a:solidFill>
              </a:rPr>
              <a:t>reading</a:t>
            </a:r>
            <a:r>
              <a:rPr lang="pl-PL" sz="1800" dirty="0">
                <a:solidFill>
                  <a:schemeClr val="bg1"/>
                </a:solidFill>
              </a:rPr>
              <a:t> from the leader. </a:t>
            </a:r>
            <a:r>
              <a:rPr lang="pl-PL" sz="1800" dirty="0" err="1">
                <a:solidFill>
                  <a:schemeClr val="bg1"/>
                </a:solidFill>
              </a:rPr>
              <a:t>Once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it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caught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up</a:t>
            </a:r>
            <a:r>
              <a:rPr lang="pl-PL" sz="1800" dirty="0">
                <a:solidFill>
                  <a:schemeClr val="bg1"/>
                </a:solidFill>
              </a:rPr>
              <a:t>, </a:t>
            </a:r>
            <a:r>
              <a:rPr lang="pl-PL" sz="1800" dirty="0" err="1">
                <a:solidFill>
                  <a:schemeClr val="bg1"/>
                </a:solidFill>
              </a:rPr>
              <a:t>it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gets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added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back</a:t>
            </a:r>
            <a:r>
              <a:rPr lang="pl-PL" sz="1800" dirty="0">
                <a:solidFill>
                  <a:schemeClr val="bg1"/>
                </a:solidFill>
              </a:rPr>
              <a:t> to the ISR.</a:t>
            </a:r>
          </a:p>
          <a:p>
            <a:pPr marL="0" indent="0">
              <a:buNone/>
            </a:pPr>
            <a:endParaRPr lang="pl-P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ReplicaFetcherManager,name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MaxLag,clientId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Replica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</a:rPr>
              <a:t>Maximum lag in </a:t>
            </a:r>
            <a:r>
              <a:rPr lang="pl-PL" sz="1800" dirty="0" err="1">
                <a:solidFill>
                  <a:schemeClr val="bg1"/>
                </a:solidFill>
              </a:rPr>
              <a:t>messages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between</a:t>
            </a:r>
            <a:r>
              <a:rPr lang="pl-PL" sz="1800" dirty="0">
                <a:solidFill>
                  <a:schemeClr val="bg1"/>
                </a:solidFill>
              </a:rPr>
              <a:t> the </a:t>
            </a:r>
            <a:r>
              <a:rPr lang="pl-PL" sz="1800" dirty="0" err="1">
                <a:solidFill>
                  <a:schemeClr val="bg1"/>
                </a:solidFill>
              </a:rPr>
              <a:t>follower</a:t>
            </a:r>
            <a:r>
              <a:rPr lang="pl-PL" sz="1800" dirty="0">
                <a:solidFill>
                  <a:schemeClr val="bg1"/>
                </a:solidFill>
              </a:rPr>
              <a:t> and leader </a:t>
            </a:r>
            <a:r>
              <a:rPr lang="pl-PL" sz="1800" dirty="0" err="1">
                <a:solidFill>
                  <a:schemeClr val="bg1"/>
                </a:solidFill>
              </a:rPr>
              <a:t>replicas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controlled</a:t>
            </a:r>
            <a:r>
              <a:rPr lang="pl-PL" sz="1800" dirty="0">
                <a:solidFill>
                  <a:schemeClr val="bg1"/>
                </a:solidFill>
              </a:rPr>
              <a:t> by the </a:t>
            </a:r>
            <a:r>
              <a:rPr lang="pl-PL" sz="1800" dirty="0" err="1">
                <a:solidFill>
                  <a:schemeClr val="bg1"/>
                </a:solidFill>
              </a:rPr>
              <a:t>replica.lag.max.messages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config</a:t>
            </a:r>
            <a:r>
              <a:rPr lang="pl-PL" sz="1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260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Strimzi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open </a:t>
            </a:r>
            <a:r>
              <a:rPr lang="pl-PL" sz="3200" dirty="0" err="1">
                <a:solidFill>
                  <a:schemeClr val="bg1"/>
                </a:solidFill>
              </a:rPr>
              <a:t>source</a:t>
            </a:r>
            <a:r>
              <a:rPr lang="pl-PL" sz="3200" dirty="0">
                <a:solidFill>
                  <a:schemeClr val="bg1"/>
                </a:solidFill>
              </a:rPr>
              <a:t> operator-</a:t>
            </a:r>
            <a:r>
              <a:rPr lang="pl-PL" sz="3200" dirty="0" err="1">
                <a:solidFill>
                  <a:schemeClr val="bg1"/>
                </a:solidFill>
              </a:rPr>
              <a:t>based</a:t>
            </a:r>
            <a:r>
              <a:rPr lang="pl-PL" sz="3200" dirty="0">
                <a:solidFill>
                  <a:schemeClr val="bg1"/>
                </a:solidFill>
              </a:rPr>
              <a:t> Apache Kafka </a:t>
            </a:r>
            <a:r>
              <a:rPr lang="pl-PL" sz="3200" dirty="0" err="1">
                <a:solidFill>
                  <a:schemeClr val="bg1"/>
                </a:solidFill>
              </a:rPr>
              <a:t>project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OpenShif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Announced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Feb</a:t>
            </a:r>
            <a:r>
              <a:rPr lang="pl-PL" sz="3200" dirty="0">
                <a:solidFill>
                  <a:schemeClr val="bg1"/>
                </a:solidFill>
              </a:rPr>
              <a:t> 25th, 2018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Evolved</a:t>
            </a:r>
            <a:r>
              <a:rPr lang="pl-PL" sz="3200" dirty="0">
                <a:solidFill>
                  <a:schemeClr val="bg1"/>
                </a:solidFill>
              </a:rPr>
              <a:t> from non-operator </a:t>
            </a:r>
            <a:r>
              <a:rPr lang="pl-PL" sz="3200" dirty="0" err="1">
                <a:solidFill>
                  <a:schemeClr val="bg1"/>
                </a:solidFill>
              </a:rPr>
              <a:t>project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known</a:t>
            </a:r>
            <a:r>
              <a:rPr lang="pl-PL" sz="3200" dirty="0">
                <a:solidFill>
                  <a:schemeClr val="bg1"/>
                </a:solidFill>
              </a:rPr>
              <a:t> as Barnabas by Paolo </a:t>
            </a:r>
            <a:r>
              <a:rPr lang="pl-PL" sz="3200" dirty="0" err="1">
                <a:solidFill>
                  <a:schemeClr val="bg1"/>
                </a:solidFill>
              </a:rPr>
              <a:t>Patierno</a:t>
            </a:r>
            <a:r>
              <a:rPr lang="pl-PL" sz="3200" dirty="0">
                <a:solidFill>
                  <a:schemeClr val="bg1"/>
                </a:solidFill>
              </a:rPr>
              <a:t>,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Part of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r>
              <a:rPr lang="pl-PL" sz="3200" dirty="0">
                <a:solidFill>
                  <a:schemeClr val="bg1"/>
                </a:solidFill>
              </a:rPr>
              <a:t> Developer Program</a:t>
            </a:r>
          </a:p>
          <a:p>
            <a:r>
              <a:rPr lang="pl-PL" sz="3200" dirty="0">
                <a:solidFill>
                  <a:schemeClr val="bg1"/>
                </a:solidFill>
              </a:rPr>
              <a:t>“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” component of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r>
              <a:rPr lang="pl-PL" sz="3200" dirty="0">
                <a:solidFill>
                  <a:schemeClr val="bg1"/>
                </a:solidFill>
              </a:rPr>
              <a:t> AMQ, a </a:t>
            </a:r>
            <a:r>
              <a:rPr lang="pl-PL" sz="3200" dirty="0" err="1">
                <a:solidFill>
                  <a:schemeClr val="bg1"/>
                </a:solidFill>
              </a:rPr>
              <a:t>commercial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product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messaging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technologies</a:t>
            </a:r>
            <a:r>
              <a:rPr lang="pl-PL" sz="3200" dirty="0">
                <a:solidFill>
                  <a:schemeClr val="bg1"/>
                </a:solidFill>
              </a:rPr>
              <a:t> by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4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FetcherLagMetrics,name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ConsumerLag,clientId</a:t>
            </a:r>
            <a:r>
              <a:rPr lang="pl-PL" sz="1800" dirty="0">
                <a:solidFill>
                  <a:schemeClr val="accent1"/>
                </a:solidFill>
              </a:rPr>
              <a:t>=([-.\w]+),</a:t>
            </a:r>
            <a:r>
              <a:rPr lang="pl-PL" sz="1800" dirty="0" err="1">
                <a:solidFill>
                  <a:schemeClr val="accent1"/>
                </a:solidFill>
              </a:rPr>
              <a:t>topic</a:t>
            </a:r>
            <a:r>
              <a:rPr lang="pl-PL" sz="1800" dirty="0">
                <a:solidFill>
                  <a:schemeClr val="accent1"/>
                </a:solidFill>
              </a:rPr>
              <a:t>=([-.\w]+),</a:t>
            </a:r>
            <a:r>
              <a:rPr lang="pl-PL" sz="1800" dirty="0" err="1">
                <a:solidFill>
                  <a:schemeClr val="accent1"/>
                </a:solidFill>
              </a:rPr>
              <a:t>partition</a:t>
            </a:r>
            <a:r>
              <a:rPr lang="pl-PL" sz="1800" dirty="0">
                <a:solidFill>
                  <a:schemeClr val="accent1"/>
                </a:solidFill>
              </a:rPr>
              <a:t>=([0-9]+)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</a:rPr>
              <a:t>Lag in </a:t>
            </a:r>
            <a:r>
              <a:rPr lang="pl-PL" sz="1800" dirty="0" err="1">
                <a:solidFill>
                  <a:schemeClr val="bg1"/>
                </a:solidFill>
              </a:rPr>
              <a:t>number</a:t>
            </a:r>
            <a:r>
              <a:rPr lang="pl-PL" sz="1800" dirty="0">
                <a:solidFill>
                  <a:schemeClr val="bg1"/>
                </a:solidFill>
              </a:rPr>
              <a:t> of </a:t>
            </a:r>
            <a:r>
              <a:rPr lang="pl-PL" sz="1800" dirty="0" err="1">
                <a:solidFill>
                  <a:schemeClr val="bg1"/>
                </a:solidFill>
              </a:rPr>
              <a:t>messages</a:t>
            </a:r>
            <a:r>
              <a:rPr lang="pl-PL" sz="1800" dirty="0">
                <a:solidFill>
                  <a:schemeClr val="bg1"/>
                </a:solidFill>
              </a:rPr>
              <a:t> per </a:t>
            </a:r>
            <a:r>
              <a:rPr lang="pl-PL" sz="1800" dirty="0" err="1">
                <a:solidFill>
                  <a:schemeClr val="bg1"/>
                </a:solidFill>
              </a:rPr>
              <a:t>follower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replica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useful</a:t>
            </a:r>
            <a:r>
              <a:rPr lang="pl-PL" sz="1800" dirty="0">
                <a:solidFill>
                  <a:schemeClr val="bg1"/>
                </a:solidFill>
              </a:rPr>
              <a:t> to </a:t>
            </a:r>
            <a:r>
              <a:rPr lang="pl-PL" sz="1800" dirty="0" err="1">
                <a:solidFill>
                  <a:schemeClr val="bg1"/>
                </a:solidFill>
              </a:rPr>
              <a:t>know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if</a:t>
            </a:r>
            <a:r>
              <a:rPr lang="pl-PL" sz="1800" dirty="0">
                <a:solidFill>
                  <a:schemeClr val="bg1"/>
                </a:solidFill>
              </a:rPr>
              <a:t> the </a:t>
            </a:r>
            <a:r>
              <a:rPr lang="pl-PL" sz="1800" dirty="0" err="1">
                <a:solidFill>
                  <a:schemeClr val="bg1"/>
                </a:solidFill>
              </a:rPr>
              <a:t>replica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slow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or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has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stopped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replicating</a:t>
            </a:r>
            <a:r>
              <a:rPr lang="pl-PL" sz="1800" dirty="0">
                <a:solidFill>
                  <a:schemeClr val="bg1"/>
                </a:solidFill>
              </a:rPr>
              <a:t> from the leader.</a:t>
            </a:r>
          </a:p>
          <a:p>
            <a:pPr marL="0" indent="0">
              <a:buNone/>
            </a:pP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kafka.network:type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RequestMetrics,name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TotalTimeMs,request</a:t>
            </a:r>
            <a:r>
              <a:rPr lang="pl-PL" sz="1800" dirty="0">
                <a:solidFill>
                  <a:schemeClr val="accent1"/>
                </a:solidFill>
              </a:rPr>
              <a:t>={</a:t>
            </a:r>
            <a:r>
              <a:rPr lang="pl-PL" sz="1800" dirty="0" err="1">
                <a:solidFill>
                  <a:schemeClr val="accent1"/>
                </a:solidFill>
              </a:rPr>
              <a:t>Produce|FetchConsumer|FetchFollower</a:t>
            </a:r>
            <a:r>
              <a:rPr lang="pl-PL" sz="1800" dirty="0">
                <a:solidFill>
                  <a:schemeClr val="accent1"/>
                </a:solidFill>
              </a:rPr>
              <a:t>}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</a:rPr>
              <a:t>Total </a:t>
            </a:r>
            <a:r>
              <a:rPr lang="pl-PL" sz="1800" dirty="0" err="1">
                <a:solidFill>
                  <a:schemeClr val="bg1"/>
                </a:solidFill>
              </a:rPr>
              <a:t>time</a:t>
            </a:r>
            <a:r>
              <a:rPr lang="pl-PL" sz="1800" dirty="0">
                <a:solidFill>
                  <a:schemeClr val="bg1"/>
                </a:solidFill>
              </a:rPr>
              <a:t> in ms to </a:t>
            </a:r>
            <a:r>
              <a:rPr lang="pl-PL" sz="1800" dirty="0" err="1">
                <a:solidFill>
                  <a:schemeClr val="bg1"/>
                </a:solidFill>
              </a:rPr>
              <a:t>serve</a:t>
            </a:r>
            <a:r>
              <a:rPr lang="pl-PL" sz="1800" dirty="0">
                <a:solidFill>
                  <a:schemeClr val="bg1"/>
                </a:solidFill>
              </a:rPr>
              <a:t> the </a:t>
            </a:r>
            <a:r>
              <a:rPr lang="pl-PL" sz="1800" dirty="0" err="1">
                <a:solidFill>
                  <a:schemeClr val="bg1"/>
                </a:solidFill>
              </a:rPr>
              <a:t>specified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request</a:t>
            </a:r>
            <a:r>
              <a:rPr lang="pl-PL" sz="1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DelayedOperationPurgatory,delayedOperation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Produce,name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PurgatorySize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bg1"/>
                </a:solidFill>
              </a:rPr>
              <a:t>Number</a:t>
            </a:r>
            <a:r>
              <a:rPr lang="pl-PL" sz="1800" dirty="0">
                <a:solidFill>
                  <a:schemeClr val="bg1"/>
                </a:solidFill>
              </a:rPr>
              <a:t> of </a:t>
            </a:r>
            <a:r>
              <a:rPr lang="pl-PL" sz="1800" dirty="0" err="1">
                <a:solidFill>
                  <a:schemeClr val="bg1"/>
                </a:solidFill>
              </a:rPr>
              <a:t>requests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waiting</a:t>
            </a:r>
            <a:r>
              <a:rPr lang="pl-PL" sz="1800" dirty="0">
                <a:solidFill>
                  <a:schemeClr val="bg1"/>
                </a:solidFill>
              </a:rPr>
              <a:t> in the </a:t>
            </a:r>
            <a:r>
              <a:rPr lang="pl-PL" sz="1800" dirty="0" err="1">
                <a:solidFill>
                  <a:schemeClr val="bg1"/>
                </a:solidFill>
              </a:rPr>
              <a:t>producer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purgatory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should</a:t>
            </a:r>
            <a:r>
              <a:rPr lang="pl-PL" sz="1800" dirty="0">
                <a:solidFill>
                  <a:schemeClr val="bg1"/>
                </a:solidFill>
              </a:rPr>
              <a:t> be non-zero </a:t>
            </a:r>
            <a:r>
              <a:rPr lang="pl-PL" sz="1800" dirty="0" err="1">
                <a:solidFill>
                  <a:schemeClr val="bg1"/>
                </a:solidFill>
              </a:rPr>
              <a:t>acks</a:t>
            </a:r>
            <a:r>
              <a:rPr lang="pl-PL" sz="1800" dirty="0">
                <a:solidFill>
                  <a:schemeClr val="bg1"/>
                </a:solidFill>
              </a:rPr>
              <a:t>=-1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used</a:t>
            </a:r>
            <a:r>
              <a:rPr lang="pl-PL" sz="1800" dirty="0">
                <a:solidFill>
                  <a:schemeClr val="bg1"/>
                </a:solidFill>
              </a:rPr>
              <a:t> on the </a:t>
            </a:r>
            <a:r>
              <a:rPr lang="pl-PL" sz="1800" dirty="0" err="1">
                <a:solidFill>
                  <a:schemeClr val="bg1"/>
                </a:solidFill>
              </a:rPr>
              <a:t>producer</a:t>
            </a:r>
            <a:r>
              <a:rPr lang="pl-PL" sz="1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DelayedOperationPurgatory,delayedOperation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Fetch,name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PurgatorySize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bg1"/>
                </a:solidFill>
              </a:rPr>
              <a:t>Number</a:t>
            </a:r>
            <a:r>
              <a:rPr lang="pl-PL" sz="1800" dirty="0">
                <a:solidFill>
                  <a:schemeClr val="bg1"/>
                </a:solidFill>
              </a:rPr>
              <a:t> of </a:t>
            </a:r>
            <a:r>
              <a:rPr lang="pl-PL" sz="1800" dirty="0" err="1">
                <a:solidFill>
                  <a:schemeClr val="bg1"/>
                </a:solidFill>
              </a:rPr>
              <a:t>requests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waiting</a:t>
            </a:r>
            <a:r>
              <a:rPr lang="pl-PL" sz="1800" dirty="0">
                <a:solidFill>
                  <a:schemeClr val="bg1"/>
                </a:solidFill>
              </a:rPr>
              <a:t> in the </a:t>
            </a:r>
            <a:r>
              <a:rPr lang="pl-PL" sz="1800" dirty="0" err="1">
                <a:solidFill>
                  <a:schemeClr val="bg1"/>
                </a:solidFill>
              </a:rPr>
              <a:t>fetch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purgatory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high </a:t>
            </a:r>
            <a:r>
              <a:rPr lang="pl-PL" sz="1800" dirty="0" err="1">
                <a:solidFill>
                  <a:schemeClr val="bg1"/>
                </a:solidFill>
              </a:rPr>
              <a:t>if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consumers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use</a:t>
            </a:r>
            <a:r>
              <a:rPr lang="pl-PL" sz="1800" dirty="0">
                <a:solidFill>
                  <a:schemeClr val="bg1"/>
                </a:solidFill>
              </a:rPr>
              <a:t> a </a:t>
            </a:r>
            <a:r>
              <a:rPr lang="pl-PL" sz="1800" dirty="0" err="1">
                <a:solidFill>
                  <a:schemeClr val="bg1"/>
                </a:solidFill>
              </a:rPr>
              <a:t>large</a:t>
            </a:r>
            <a:endParaRPr lang="pl-P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2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 – </a:t>
            </a:r>
            <a:r>
              <a:rPr lang="pl-PL" dirty="0" err="1">
                <a:solidFill>
                  <a:schemeClr val="bg1"/>
                </a:solidFill>
              </a:rPr>
              <a:t>best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practicies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Configure</a:t>
            </a:r>
            <a:r>
              <a:rPr lang="pl-PL" dirty="0">
                <a:solidFill>
                  <a:schemeClr val="bg1"/>
                </a:solidFill>
              </a:rPr>
              <a:t> Alerts</a:t>
            </a:r>
          </a:p>
          <a:p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forget</a:t>
            </a:r>
            <a:r>
              <a:rPr lang="pl-PL" dirty="0">
                <a:solidFill>
                  <a:schemeClr val="bg1"/>
                </a:solidFill>
              </a:rPr>
              <a:t> monitor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forget</a:t>
            </a:r>
            <a:r>
              <a:rPr lang="pl-PL" dirty="0">
                <a:solidFill>
                  <a:schemeClr val="bg1"/>
                </a:solidFill>
              </a:rPr>
              <a:t> to monitor Consumer and Producer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767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 – </a:t>
            </a:r>
            <a:r>
              <a:rPr lang="pl-PL" dirty="0" err="1">
                <a:solidFill>
                  <a:schemeClr val="bg1"/>
                </a:solidFill>
              </a:rPr>
              <a:t>best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practicies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Configure</a:t>
            </a:r>
            <a:r>
              <a:rPr lang="pl-PL" dirty="0">
                <a:solidFill>
                  <a:schemeClr val="bg1"/>
                </a:solidFill>
              </a:rPr>
              <a:t> Alerts</a:t>
            </a:r>
          </a:p>
          <a:p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forget</a:t>
            </a:r>
            <a:r>
              <a:rPr lang="pl-PL" dirty="0">
                <a:solidFill>
                  <a:schemeClr val="bg1"/>
                </a:solidFill>
              </a:rPr>
              <a:t> monitor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forget</a:t>
            </a:r>
            <a:r>
              <a:rPr lang="pl-PL" dirty="0">
                <a:solidFill>
                  <a:schemeClr val="bg1"/>
                </a:solidFill>
              </a:rPr>
              <a:t> to monitor Consumer and Producer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Collect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store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ElasticSearch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other</a:t>
            </a:r>
            <a:r>
              <a:rPr lang="pl-PL" dirty="0">
                <a:solidFill>
                  <a:schemeClr val="bg1"/>
                </a:solidFill>
              </a:rPr>
              <a:t> log </a:t>
            </a:r>
            <a:r>
              <a:rPr lang="pl-PL" dirty="0" err="1">
                <a:solidFill>
                  <a:schemeClr val="bg1"/>
                </a:solidFill>
              </a:rPr>
              <a:t>aggregator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important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its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description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r>
              <a:rPr lang="pl-PL" dirty="0">
                <a:hlinkClick r:id="rId2"/>
              </a:rPr>
              <a:t>https://docs.confluent.io/3.2.2/kafka/monitoring.html#server-metrics</a:t>
            </a:r>
            <a:endParaRPr lang="pl-PL" dirty="0"/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endParaRPr lang="pl-P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916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 -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Articles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pl-PL" sz="3200" dirty="0">
                <a:hlinkClick r:id="rId2"/>
              </a:rPr>
              <a:t>https://www.datadoghq.com/blog/monitoring-kafka-performance-metrics/</a:t>
            </a:r>
            <a:endParaRPr lang="pl-PL" sz="3200" dirty="0"/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https://docs.confluent.io/current/kafka/monitoring.html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561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6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Setting up Kafka Monitoring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49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690CB-00FB-EB4F-AE66-2EC9A2B7B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27" b="92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Kafka Troubleshooting and Debugging</a:t>
            </a:r>
            <a:br>
              <a:rPr lang="en-US" sz="7400" dirty="0">
                <a:solidFill>
                  <a:srgbClr val="FFFFFF"/>
                </a:solidFill>
              </a:rPr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120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Troubleshooting</a:t>
            </a:r>
            <a:r>
              <a:rPr lang="pl-PL" dirty="0">
                <a:solidFill>
                  <a:schemeClr val="bg1"/>
                </a:solidFill>
              </a:rPr>
              <a:t>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Grafana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Dashboards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Logs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Consumer lag</a:t>
            </a:r>
          </a:p>
          <a:p>
            <a:r>
              <a:rPr lang="pl-PL" dirty="0">
                <a:solidFill>
                  <a:schemeClr val="bg1"/>
                </a:solidFill>
              </a:rPr>
              <a:t>Be </a:t>
            </a:r>
            <a:r>
              <a:rPr lang="pl-PL" dirty="0" err="1">
                <a:solidFill>
                  <a:schemeClr val="bg1"/>
                </a:solidFill>
              </a:rPr>
              <a:t>aware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17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7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Troubleshooting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11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8E247-9138-284A-AD11-5E52E57F2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53" b="48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Backup strategies for Kafka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488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Backup </a:t>
            </a:r>
            <a:r>
              <a:rPr lang="pl-PL" dirty="0" err="1">
                <a:solidFill>
                  <a:schemeClr val="bg1"/>
                </a:solidFill>
              </a:rPr>
              <a:t>strategy</a:t>
            </a:r>
            <a:r>
              <a:rPr lang="pl-PL" dirty="0">
                <a:solidFill>
                  <a:schemeClr val="bg1"/>
                </a:solidFill>
              </a:rPr>
              <a:t> for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Most popular </a:t>
            </a:r>
            <a:r>
              <a:rPr lang="pl-PL" dirty="0" err="1">
                <a:solidFill>
                  <a:schemeClr val="bg1"/>
                </a:solidFill>
              </a:rPr>
              <a:t>strategies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 err="1">
                <a:solidFill>
                  <a:schemeClr val="bg1"/>
                </a:solidFill>
              </a:rPr>
              <a:t>Maintain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second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, to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Dump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e.g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S3 </a:t>
            </a:r>
            <a:r>
              <a:rPr lang="pl-PL" dirty="0" err="1">
                <a:solidFill>
                  <a:schemeClr val="bg1"/>
                </a:solidFill>
              </a:rPr>
              <a:t>connector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Problems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 err="1">
                <a:solidFill>
                  <a:schemeClr val="bg1"/>
                </a:solidFill>
              </a:rPr>
              <a:t>Restoring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Offsets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Customers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 Backup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22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Project </a:t>
            </a:r>
            <a:r>
              <a:rPr lang="pl-PL" sz="3200" dirty="0" err="1">
                <a:solidFill>
                  <a:schemeClr val="bg1"/>
                </a:solidFill>
              </a:rPr>
              <a:t>details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r>
              <a:rPr lang="pl-PL" sz="3200" dirty="0">
                <a:solidFill>
                  <a:schemeClr val="bg1"/>
                </a:solidFill>
              </a:rPr>
              <a:t>Apache Kafka </a:t>
            </a:r>
            <a:r>
              <a:rPr lang="pl-PL" sz="3200" dirty="0" err="1">
                <a:solidFill>
                  <a:schemeClr val="bg1"/>
                </a:solidFill>
              </a:rPr>
              <a:t>project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OpenShift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Licensed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under</a:t>
            </a:r>
            <a:r>
              <a:rPr lang="pl-PL" sz="3200" dirty="0">
                <a:solidFill>
                  <a:schemeClr val="bg1"/>
                </a:solidFill>
              </a:rPr>
              <a:t> Apache License 2.0</a:t>
            </a:r>
          </a:p>
          <a:p>
            <a:r>
              <a:rPr lang="pl-PL" sz="3200" dirty="0">
                <a:solidFill>
                  <a:schemeClr val="bg1"/>
                </a:solidFill>
              </a:rPr>
              <a:t>Web </a:t>
            </a:r>
            <a:r>
              <a:rPr lang="pl-PL" sz="3200" dirty="0" err="1">
                <a:solidFill>
                  <a:schemeClr val="bg1"/>
                </a:solidFill>
              </a:rPr>
              <a:t>site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http://strimzi.io/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GitHub: </a:t>
            </a:r>
            <a:r>
              <a:rPr lang="pl-PL" sz="3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https://github.com/strimzi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Slack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 err="1">
                <a:solidFill>
                  <a:schemeClr val="accent2"/>
                </a:solidFill>
              </a:rPr>
              <a:t>strimzi.slack.com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Mailing list: </a:t>
            </a:r>
            <a:r>
              <a:rPr lang="pl-PL" sz="3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strimzi@redhat.com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Twitter: </a:t>
            </a:r>
            <a:r>
              <a:rPr lang="pl-PL" sz="3200" dirty="0">
                <a:solidFill>
                  <a:schemeClr val="accent2"/>
                </a:solidFill>
              </a:rPr>
              <a:t>@</a:t>
            </a:r>
            <a:r>
              <a:rPr lang="pl-PL" sz="3200" dirty="0" err="1">
                <a:solidFill>
                  <a:schemeClr val="accent2"/>
                </a:solidFill>
              </a:rPr>
              <a:t>strimziio</a:t>
            </a:r>
            <a:endParaRPr lang="pl-PL" sz="3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0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MirrorMaker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Synchronize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between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clusters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Disaster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Recovery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Multi Data Center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Active / </a:t>
            </a:r>
            <a:r>
              <a:rPr lang="pl-PL" dirty="0" err="1">
                <a:solidFill>
                  <a:schemeClr val="bg1"/>
                </a:solidFill>
              </a:rPr>
              <a:t>Passive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pPr lvl="2"/>
            <a:r>
              <a:rPr lang="pl-PL" dirty="0">
                <a:solidFill>
                  <a:schemeClr val="bg1"/>
                </a:solidFill>
              </a:rPr>
              <a:t>Active / Active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902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MirrorMaker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E422D-0437-7242-8D79-535174BEB00A}"/>
              </a:ext>
            </a:extLst>
          </p:cNvPr>
          <p:cNvSpPr txBox="1"/>
          <p:nvPr/>
        </p:nvSpPr>
        <p:spPr>
          <a:xfrm>
            <a:off x="838200" y="1835230"/>
            <a:ext cx="10635343" cy="378565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kafka.strimzi.io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/v1alpha1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KafkaMirrorMaker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-mirror-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maker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namespace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version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2.2.1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replicas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consumer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bootstrapServers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kafka-cluster-kafka-bootstrap.kafka:9092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groupId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test-id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producer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bootstrapServers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kafka-cluster-backup-kafka-bootstrap.kafka:9092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whitelist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kafka-topic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5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Exercise 8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 err="1">
                <a:solidFill>
                  <a:srgbClr val="FFFFFF"/>
                </a:solidFill>
              </a:rPr>
              <a:t>MirrorMaker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5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C6522-006A-6440-8F7B-F2AD5717D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744" b="4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Topic partitions vs </a:t>
            </a:r>
            <a:r>
              <a:rPr lang="en-US" sz="7400" dirty="0" err="1">
                <a:solidFill>
                  <a:srgbClr val="FFFFFF"/>
                </a:solidFill>
              </a:rPr>
              <a:t>consuments</a:t>
            </a: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44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How to </a:t>
            </a:r>
            <a:r>
              <a:rPr lang="pl-PL" dirty="0" err="1">
                <a:solidFill>
                  <a:schemeClr val="bg1"/>
                </a:solidFill>
              </a:rPr>
              <a:t>choose</a:t>
            </a:r>
            <a:r>
              <a:rPr lang="pl-PL" dirty="0">
                <a:solidFill>
                  <a:schemeClr val="bg1"/>
                </a:solidFill>
              </a:rPr>
              <a:t> numer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Choosing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proper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for 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achieving</a:t>
            </a:r>
            <a:r>
              <a:rPr lang="pl-PL" dirty="0">
                <a:solidFill>
                  <a:schemeClr val="bg1"/>
                </a:solidFill>
              </a:rPr>
              <a:t> a high </a:t>
            </a:r>
            <a:r>
              <a:rPr lang="pl-PL" dirty="0" err="1">
                <a:solidFill>
                  <a:schemeClr val="bg1"/>
                </a:solidFill>
              </a:rPr>
              <a:t>degree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parallelism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respect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writes</a:t>
            </a:r>
            <a:r>
              <a:rPr lang="pl-PL" dirty="0">
                <a:solidFill>
                  <a:schemeClr val="bg1"/>
                </a:solidFill>
              </a:rPr>
              <a:t> to and </a:t>
            </a:r>
            <a:r>
              <a:rPr lang="pl-PL" dirty="0" err="1">
                <a:solidFill>
                  <a:schemeClr val="bg1"/>
                </a:solidFill>
              </a:rPr>
              <a:t>reads</a:t>
            </a:r>
            <a:r>
              <a:rPr lang="pl-PL" dirty="0">
                <a:solidFill>
                  <a:schemeClr val="bg1"/>
                </a:solidFill>
              </a:rPr>
              <a:t> and to </a:t>
            </a:r>
            <a:r>
              <a:rPr lang="pl-PL" dirty="0" err="1">
                <a:solidFill>
                  <a:schemeClr val="bg1"/>
                </a:solidFill>
              </a:rPr>
              <a:t>distribute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load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Evenly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distributed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load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good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avoid</a:t>
            </a:r>
            <a:r>
              <a:rPr lang="pl-PL" dirty="0">
                <a:solidFill>
                  <a:schemeClr val="bg1"/>
                </a:solidFill>
              </a:rPr>
              <a:t> hot </a:t>
            </a:r>
            <a:r>
              <a:rPr lang="pl-PL" dirty="0" err="1">
                <a:solidFill>
                  <a:schemeClr val="bg1"/>
                </a:solidFill>
              </a:rPr>
              <a:t>spots</a:t>
            </a:r>
            <a:r>
              <a:rPr lang="pl-PL" dirty="0">
                <a:solidFill>
                  <a:schemeClr val="bg1"/>
                </a:solidFill>
              </a:rPr>
              <a:t>). </a:t>
            </a:r>
            <a:r>
              <a:rPr lang="pl-PL" dirty="0" err="1">
                <a:solidFill>
                  <a:schemeClr val="bg1"/>
                </a:solidFill>
              </a:rPr>
              <a:t>Making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good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decision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estimation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desired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per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4013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How to </a:t>
            </a:r>
            <a:r>
              <a:rPr lang="pl-PL" dirty="0" err="1">
                <a:solidFill>
                  <a:schemeClr val="bg1"/>
                </a:solidFill>
              </a:rPr>
              <a:t>choose</a:t>
            </a:r>
            <a:r>
              <a:rPr lang="pl-PL" dirty="0">
                <a:solidFill>
                  <a:schemeClr val="bg1"/>
                </a:solidFill>
              </a:rPr>
              <a:t> numer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So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simple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formula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could</a:t>
            </a:r>
            <a:r>
              <a:rPr lang="pl-PL" dirty="0">
                <a:solidFill>
                  <a:schemeClr val="bg1"/>
                </a:solidFill>
              </a:rPr>
              <a:t> be: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/>
                </a:solidFill>
              </a:rPr>
              <a:t>#</a:t>
            </a:r>
            <a:r>
              <a:rPr lang="pl-PL" dirty="0" err="1">
                <a:solidFill>
                  <a:schemeClr val="accent2"/>
                </a:solidFill>
              </a:rPr>
              <a:t>Partitions</a:t>
            </a:r>
            <a:r>
              <a:rPr lang="pl-PL" dirty="0">
                <a:solidFill>
                  <a:schemeClr val="accent2"/>
                </a:solidFill>
              </a:rPr>
              <a:t> = max(N</a:t>
            </a:r>
            <a:r>
              <a:rPr lang="pl-PL" baseline="-25000" dirty="0">
                <a:solidFill>
                  <a:schemeClr val="accent2"/>
                </a:solidFill>
              </a:rPr>
              <a:t>P</a:t>
            </a:r>
            <a:r>
              <a:rPr lang="pl-PL" dirty="0">
                <a:solidFill>
                  <a:schemeClr val="accent2"/>
                </a:solidFill>
              </a:rPr>
              <a:t>, N</a:t>
            </a:r>
            <a:r>
              <a:rPr lang="pl-PL" baseline="-25000" dirty="0">
                <a:solidFill>
                  <a:schemeClr val="accent2"/>
                </a:solidFill>
              </a:rPr>
              <a:t>C</a:t>
            </a:r>
            <a:r>
              <a:rPr lang="pl-PL" dirty="0">
                <a:solidFill>
                  <a:schemeClr val="accent2"/>
                </a:solidFill>
              </a:rPr>
              <a:t>)</a:t>
            </a: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where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>
                <a:solidFill>
                  <a:schemeClr val="bg1"/>
                </a:solidFill>
              </a:rPr>
              <a:t>N</a:t>
            </a:r>
            <a:r>
              <a:rPr lang="pl-PL" baseline="-25000" dirty="0">
                <a:solidFill>
                  <a:schemeClr val="bg1"/>
                </a:solidFill>
              </a:rPr>
              <a:t>P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required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determined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calculating</a:t>
            </a:r>
            <a:r>
              <a:rPr lang="pl-PL" dirty="0">
                <a:solidFill>
                  <a:schemeClr val="bg1"/>
                </a:solidFill>
              </a:rPr>
              <a:t>: T</a:t>
            </a:r>
            <a:r>
              <a:rPr lang="pl-PL" baseline="-25000" dirty="0">
                <a:solidFill>
                  <a:schemeClr val="bg1"/>
                </a:solidFill>
              </a:rPr>
              <a:t>T</a:t>
            </a:r>
            <a:r>
              <a:rPr lang="pl-PL" dirty="0">
                <a:solidFill>
                  <a:schemeClr val="bg1"/>
                </a:solidFill>
              </a:rPr>
              <a:t>/T</a:t>
            </a:r>
            <a:r>
              <a:rPr lang="pl-PL" baseline="-25000" dirty="0">
                <a:solidFill>
                  <a:schemeClr val="bg1"/>
                </a:solidFill>
              </a:rPr>
              <a:t>P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N</a:t>
            </a:r>
            <a:r>
              <a:rPr lang="pl-PL" baseline="-25000" dirty="0">
                <a:solidFill>
                  <a:schemeClr val="bg1"/>
                </a:solidFill>
              </a:rPr>
              <a:t>C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required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determined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calculating</a:t>
            </a:r>
            <a:r>
              <a:rPr lang="pl-PL" dirty="0">
                <a:solidFill>
                  <a:schemeClr val="bg1"/>
                </a:solidFill>
              </a:rPr>
              <a:t>: T</a:t>
            </a:r>
            <a:r>
              <a:rPr lang="pl-PL" baseline="-25000" dirty="0">
                <a:solidFill>
                  <a:schemeClr val="bg1"/>
                </a:solidFill>
              </a:rPr>
              <a:t>T</a:t>
            </a:r>
            <a:r>
              <a:rPr lang="pl-PL" dirty="0">
                <a:solidFill>
                  <a:schemeClr val="bg1"/>
                </a:solidFill>
              </a:rPr>
              <a:t>/T</a:t>
            </a:r>
            <a:r>
              <a:rPr lang="pl-PL" baseline="-25000" dirty="0">
                <a:solidFill>
                  <a:schemeClr val="bg1"/>
                </a:solidFill>
              </a:rPr>
              <a:t>C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</a:t>
            </a:r>
            <a:r>
              <a:rPr lang="pl-PL" baseline="-25000" dirty="0">
                <a:solidFill>
                  <a:schemeClr val="bg1"/>
                </a:solidFill>
              </a:rPr>
              <a:t>T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total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expected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our</a:t>
            </a:r>
            <a:r>
              <a:rPr lang="pl-PL" dirty="0">
                <a:solidFill>
                  <a:schemeClr val="bg1"/>
                </a:solidFill>
              </a:rPr>
              <a:t> system</a:t>
            </a:r>
          </a:p>
          <a:p>
            <a:r>
              <a:rPr lang="pl-PL" dirty="0">
                <a:solidFill>
                  <a:schemeClr val="bg1"/>
                </a:solidFill>
              </a:rPr>
              <a:t>T</a:t>
            </a:r>
            <a:r>
              <a:rPr lang="pl-PL" baseline="-25000" dirty="0">
                <a:solidFill>
                  <a:schemeClr val="bg1"/>
                </a:solidFill>
              </a:rPr>
              <a:t>P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max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of a single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 to a single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</a:t>
            </a:r>
            <a:r>
              <a:rPr lang="pl-PL" baseline="-25000" dirty="0">
                <a:solidFill>
                  <a:schemeClr val="bg1"/>
                </a:solidFill>
              </a:rPr>
              <a:t>C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max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of a single </a:t>
            </a:r>
            <a:r>
              <a:rPr lang="pl-PL" dirty="0" err="1">
                <a:solidFill>
                  <a:schemeClr val="bg1"/>
                </a:solidFill>
              </a:rPr>
              <a:t>consumer</a:t>
            </a:r>
            <a:r>
              <a:rPr lang="pl-PL" dirty="0">
                <a:solidFill>
                  <a:schemeClr val="bg1"/>
                </a:solidFill>
              </a:rPr>
              <a:t> from a single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63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observations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specified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creation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later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Increasing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also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affects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open file </a:t>
            </a:r>
            <a:r>
              <a:rPr lang="pl-PL" dirty="0" err="1">
                <a:solidFill>
                  <a:schemeClr val="bg1"/>
                </a:solidFill>
              </a:rPr>
              <a:t>descriptors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So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set file </a:t>
            </a:r>
            <a:r>
              <a:rPr lang="pl-PL" dirty="0" err="1">
                <a:solidFill>
                  <a:schemeClr val="bg1"/>
                </a:solidFill>
              </a:rPr>
              <a:t>descriptor</a:t>
            </a:r>
            <a:r>
              <a:rPr lang="pl-PL" dirty="0">
                <a:solidFill>
                  <a:schemeClr val="bg1"/>
                </a:solidFill>
              </a:rPr>
              <a:t> limit </a:t>
            </a:r>
            <a:r>
              <a:rPr lang="pl-PL" dirty="0" err="1">
                <a:solidFill>
                  <a:schemeClr val="bg1"/>
                </a:solidFill>
              </a:rPr>
              <a:t>properly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Reassigning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very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expensive</a:t>
            </a:r>
            <a:r>
              <a:rPr lang="pl-PL" dirty="0">
                <a:solidFill>
                  <a:schemeClr val="bg1"/>
                </a:solidFill>
              </a:rPr>
              <a:t>, and </a:t>
            </a:r>
            <a:r>
              <a:rPr lang="pl-PL" dirty="0" err="1">
                <a:solidFill>
                  <a:schemeClr val="bg1"/>
                </a:solidFill>
              </a:rPr>
              <a:t>therefore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it's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better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over</a:t>
            </a:r>
            <a:r>
              <a:rPr lang="pl-PL" dirty="0">
                <a:solidFill>
                  <a:schemeClr val="bg1"/>
                </a:solidFill>
              </a:rPr>
              <a:t>-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under-provision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Changing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keys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challenging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701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observations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Reducing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currently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supported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create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with a </a:t>
            </a:r>
            <a:r>
              <a:rPr lang="pl-PL" dirty="0" err="1">
                <a:solidFill>
                  <a:schemeClr val="bg1"/>
                </a:solidFill>
              </a:rPr>
              <a:t>lower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copy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data.</a:t>
            </a:r>
          </a:p>
          <a:p>
            <a:r>
              <a:rPr lang="pl-PL" dirty="0" err="1">
                <a:solidFill>
                  <a:schemeClr val="bg1"/>
                </a:solidFill>
              </a:rPr>
              <a:t>Metadata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 in the form of </a:t>
            </a:r>
            <a:r>
              <a:rPr lang="pl-PL" dirty="0" err="1">
                <a:solidFill>
                  <a:schemeClr val="bg1"/>
                </a:solidFill>
              </a:rPr>
              <a:t>znodes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Having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large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effects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 and on </a:t>
            </a:r>
            <a:r>
              <a:rPr lang="pl-PL" dirty="0" err="1">
                <a:solidFill>
                  <a:schemeClr val="bg1"/>
                </a:solidFill>
              </a:rPr>
              <a:t>client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resources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4000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per broker and not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200,000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in 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592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Best </a:t>
            </a:r>
            <a:r>
              <a:rPr lang="pl-PL" dirty="0" err="1">
                <a:solidFill>
                  <a:schemeClr val="bg1"/>
                </a:solidFill>
              </a:rPr>
              <a:t>practicies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Unless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architectural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to do </a:t>
            </a:r>
            <a:r>
              <a:rPr lang="pl-PL" dirty="0" err="1">
                <a:solidFill>
                  <a:schemeClr val="bg1"/>
                </a:solidFill>
              </a:rPr>
              <a:t>otherwise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random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writing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Understand</a:t>
            </a:r>
            <a:r>
              <a:rPr lang="pl-PL" dirty="0">
                <a:solidFill>
                  <a:schemeClr val="bg1"/>
                </a:solidFill>
              </a:rPr>
              <a:t> the data </a:t>
            </a:r>
            <a:r>
              <a:rPr lang="pl-PL" dirty="0" err="1">
                <a:solidFill>
                  <a:schemeClr val="bg1"/>
                </a:solidFill>
              </a:rPr>
              <a:t>rate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ensure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correct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retention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space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991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3E0AE-3BC9-EB4A-9ECD-6099E02C3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50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E9A4EE-CA4B-AC4C-B5B6-5BE993BEF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272" y="1825625"/>
            <a:ext cx="9551455" cy="435133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Operator </a:t>
            </a:r>
            <a:r>
              <a:rPr lang="pl-PL" dirty="0" err="1">
                <a:solidFill>
                  <a:schemeClr val="bg1"/>
                </a:solidFill>
              </a:rPr>
              <a:t>Pattern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7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683745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Cluster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37CCF-942F-2747-AA36-FDA2AD91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30" y="1109663"/>
            <a:ext cx="7302500" cy="50673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338A8D-F0B8-2443-A7F3-290224BD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1829E-BC45-B040-9CBE-E52CA1484983}"/>
              </a:ext>
            </a:extLst>
          </p:cNvPr>
          <p:cNvSpPr/>
          <p:nvPr/>
        </p:nvSpPr>
        <p:spPr>
          <a:xfrm>
            <a:off x="2338730" y="5486400"/>
            <a:ext cx="1399552" cy="690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310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683745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User and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Operators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D33BDE-F8D0-C44A-9E78-77578BD0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0100" y="1744943"/>
            <a:ext cx="5851799" cy="4351338"/>
          </a:xfrm>
        </p:spPr>
      </p:pic>
    </p:spTree>
    <p:extLst>
      <p:ext uri="{BB962C8B-B14F-4D97-AF65-F5344CB8AC3E}">
        <p14:creationId xmlns:p14="http://schemas.microsoft.com/office/powerpoint/2010/main" val="3648399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2541</Words>
  <Application>Microsoft Macintosh PowerPoint</Application>
  <PresentationFormat>Widescreen</PresentationFormat>
  <Paragraphs>390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Introduction to Strimzi</vt:lpstr>
      <vt:lpstr>Strimzi</vt:lpstr>
      <vt:lpstr>What are the problems which Strimzi solves</vt:lpstr>
      <vt:lpstr>Strimzi</vt:lpstr>
      <vt:lpstr>Strimzi</vt:lpstr>
      <vt:lpstr>Strimzi</vt:lpstr>
      <vt:lpstr>Strimzi – Operator Pattern</vt:lpstr>
      <vt:lpstr>Strimzi – Cluster Operator</vt:lpstr>
      <vt:lpstr>Strimzi – User and Topic Operators</vt:lpstr>
      <vt:lpstr>Strimzi – Storage Modes</vt:lpstr>
      <vt:lpstr>Strimzi – Connecting Clients</vt:lpstr>
      <vt:lpstr>Exercise 1 Install Kafka</vt:lpstr>
      <vt:lpstr>Scaling Brokers Up</vt:lpstr>
      <vt:lpstr>Exercise 2 Scaling Kafka Brokers</vt:lpstr>
      <vt:lpstr>Rolling Configuration Update</vt:lpstr>
      <vt:lpstr>Exercise 3 Kafka Configuration</vt:lpstr>
      <vt:lpstr>Kafka Topic Configuration</vt:lpstr>
      <vt:lpstr>Exercise 4 Topic Configuration</vt:lpstr>
      <vt:lpstr>Kafka for HA</vt:lpstr>
      <vt:lpstr>Kafka Configuration for High Availability and Consistency</vt:lpstr>
      <vt:lpstr>Replication Factor</vt:lpstr>
      <vt:lpstr>Acknowledgements</vt:lpstr>
      <vt:lpstr>Retries</vt:lpstr>
      <vt:lpstr>Minimum In-sync Replicas</vt:lpstr>
      <vt:lpstr>Kafka MirrorMaker</vt:lpstr>
      <vt:lpstr>Kafka HA on Kubernetes best practicies</vt:lpstr>
      <vt:lpstr>Strimzi configuration for High Availability and Consistency</vt:lpstr>
      <vt:lpstr>Pod Affinity and Anty-Affinity</vt:lpstr>
      <vt:lpstr>Pod Anty-Affinity Example</vt:lpstr>
      <vt:lpstr>Node Affinity</vt:lpstr>
      <vt:lpstr>Node Affinity Example</vt:lpstr>
      <vt:lpstr>Dedicated Nodes</vt:lpstr>
      <vt:lpstr>Dedicated Nodes - example</vt:lpstr>
      <vt:lpstr>Dedicated Nodes - example</vt:lpstr>
      <vt:lpstr>Kafka Log Compaction</vt:lpstr>
      <vt:lpstr>Kafka Log Compaction</vt:lpstr>
      <vt:lpstr>Kafka Log Compaction</vt:lpstr>
      <vt:lpstr>Kafka Log Compaction</vt:lpstr>
      <vt:lpstr>Kafka Log Compaction – Topic Configuration</vt:lpstr>
      <vt:lpstr>Exercise 5 Log Compaction</vt:lpstr>
      <vt:lpstr>Kafka Monitoring</vt:lpstr>
      <vt:lpstr>Kafka Monitoring</vt:lpstr>
      <vt:lpstr>Kafka Monitoring</vt:lpstr>
      <vt:lpstr>Kafka Monitoring</vt:lpstr>
      <vt:lpstr>Key Metrics to Monitor</vt:lpstr>
      <vt:lpstr>Key Metrics to Set Alerts</vt:lpstr>
      <vt:lpstr>Key Metrics to Monitor</vt:lpstr>
      <vt:lpstr>Key Metrics to Monitor</vt:lpstr>
      <vt:lpstr>Key Metrics to Monitor</vt:lpstr>
      <vt:lpstr>Key Metrics to Monitor</vt:lpstr>
      <vt:lpstr>Kafka Monitoring – best practicies</vt:lpstr>
      <vt:lpstr>Kafka Monitoring – best practicies</vt:lpstr>
      <vt:lpstr>Key Metrics to Monitor - materials</vt:lpstr>
      <vt:lpstr>Exercise 6 Setting up Kafka Monitoring</vt:lpstr>
      <vt:lpstr>Kafka Troubleshooting and Debugging </vt:lpstr>
      <vt:lpstr>Troubleshooting and Debugging</vt:lpstr>
      <vt:lpstr>Exercise 7 Troubleshooting</vt:lpstr>
      <vt:lpstr>Backup strategies for Kafka</vt:lpstr>
      <vt:lpstr>Backup strategy for Kafka</vt:lpstr>
      <vt:lpstr>MirrorMaker</vt:lpstr>
      <vt:lpstr>MirrorMaker - example</vt:lpstr>
      <vt:lpstr>Exercise 8 MirrorMaker</vt:lpstr>
      <vt:lpstr>Topic partitions vs consuments</vt:lpstr>
      <vt:lpstr>How to choose numer of partitions</vt:lpstr>
      <vt:lpstr>How to choose numer of partitions</vt:lpstr>
      <vt:lpstr>Key observations:</vt:lpstr>
      <vt:lpstr>Key observations:</vt:lpstr>
      <vt:lpstr>Best practicies: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Strimzi</dc:title>
  <dc:creator>Dyminski, Mateusz (Nokia - PL/Wroclaw)</dc:creator>
  <cp:lastModifiedBy>Dyminski, Mateusz (Nokia - PL/Wroclaw)</cp:lastModifiedBy>
  <cp:revision>5</cp:revision>
  <dcterms:created xsi:type="dcterms:W3CDTF">2019-07-08T15:12:22Z</dcterms:created>
  <dcterms:modified xsi:type="dcterms:W3CDTF">2019-07-08T16:44:25Z</dcterms:modified>
</cp:coreProperties>
</file>